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290" r:id="rId2"/>
    <p:sldId id="291" r:id="rId3"/>
    <p:sldId id="295" r:id="rId4"/>
    <p:sldId id="296" r:id="rId5"/>
    <p:sldId id="297" r:id="rId6"/>
    <p:sldId id="298" r:id="rId7"/>
    <p:sldId id="316" r:id="rId8"/>
    <p:sldId id="317" r:id="rId9"/>
    <p:sldId id="318" r:id="rId10"/>
    <p:sldId id="319" r:id="rId11"/>
    <p:sldId id="320" r:id="rId12"/>
    <p:sldId id="321" r:id="rId13"/>
    <p:sldId id="322" r:id="rId14"/>
    <p:sldId id="323" r:id="rId15"/>
    <p:sldId id="324" r:id="rId16"/>
    <p:sldId id="325" r:id="rId17"/>
    <p:sldId id="326" r:id="rId18"/>
    <p:sldId id="327" r:id="rId19"/>
    <p:sldId id="328" r:id="rId20"/>
    <p:sldId id="329" r:id="rId21"/>
    <p:sldId id="330" r:id="rId22"/>
    <p:sldId id="331" r:id="rId23"/>
    <p:sldId id="332" r:id="rId24"/>
    <p:sldId id="333" r:id="rId25"/>
    <p:sldId id="334" r:id="rId26"/>
    <p:sldId id="335" r:id="rId27"/>
    <p:sldId id="336" r:id="rId28"/>
    <p:sldId id="337" r:id="rId29"/>
    <p:sldId id="338" r:id="rId30"/>
    <p:sldId id="339" r:id="rId31"/>
    <p:sldId id="340" r:id="rId32"/>
    <p:sldId id="341" r:id="rId33"/>
    <p:sldId id="342" r:id="rId34"/>
    <p:sldId id="343" r:id="rId35"/>
    <p:sldId id="344" r:id="rId36"/>
    <p:sldId id="345" r:id="rId37"/>
    <p:sldId id="346" r:id="rId38"/>
    <p:sldId id="347" r:id="rId39"/>
    <p:sldId id="348" r:id="rId40"/>
    <p:sldId id="349" r:id="rId41"/>
    <p:sldId id="350" r:id="rId42"/>
    <p:sldId id="381" r:id="rId43"/>
    <p:sldId id="351" r:id="rId44"/>
    <p:sldId id="352" r:id="rId45"/>
    <p:sldId id="353" r:id="rId46"/>
    <p:sldId id="354" r:id="rId47"/>
    <p:sldId id="355" r:id="rId48"/>
    <p:sldId id="356" r:id="rId49"/>
    <p:sldId id="382" r:id="rId50"/>
    <p:sldId id="357" r:id="rId51"/>
    <p:sldId id="358" r:id="rId52"/>
    <p:sldId id="359" r:id="rId53"/>
    <p:sldId id="360" r:id="rId54"/>
    <p:sldId id="361" r:id="rId55"/>
    <p:sldId id="362" r:id="rId56"/>
    <p:sldId id="363" r:id="rId57"/>
    <p:sldId id="364" r:id="rId58"/>
    <p:sldId id="365" r:id="rId59"/>
    <p:sldId id="366" r:id="rId60"/>
    <p:sldId id="367" r:id="rId61"/>
    <p:sldId id="368" r:id="rId62"/>
    <p:sldId id="369" r:id="rId63"/>
    <p:sldId id="370" r:id="rId64"/>
    <p:sldId id="372" r:id="rId65"/>
    <p:sldId id="373" r:id="rId66"/>
    <p:sldId id="374" r:id="rId67"/>
    <p:sldId id="375" r:id="rId68"/>
    <p:sldId id="376" r:id="rId69"/>
    <p:sldId id="377" r:id="rId70"/>
    <p:sldId id="378" r:id="rId71"/>
    <p:sldId id="379" r:id="rId72"/>
    <p:sldId id="380" r:id="rId73"/>
    <p:sldId id="315" r:id="rId7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144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46CF4D-FC3F-4F80-9675-3A4B012C6F7E}" type="datetimeFigureOut">
              <a:rPr lang="en-US" smtClean="0"/>
              <a:pPr/>
              <a:t>5/18/2021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9541EA5-F17A-46E6-9016-A3A14F7314E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42</a:t>
            </a:fld>
            <a:endParaRPr lang="en-US"/>
          </a:p>
        </p:txBody>
      </p:sp>
    </p:spTree>
    <p:extLst>
      <p:ext uri="{BB962C8B-B14F-4D97-AF65-F5344CB8AC3E}">
        <p14:creationId xmlns:p14="http://schemas.microsoft.com/office/powerpoint/2010/main" val="20773008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43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44</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45</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46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47</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48</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49</a:t>
            </a:fld>
            <a:endParaRPr lang="en-US"/>
          </a:p>
        </p:txBody>
      </p:sp>
    </p:spTree>
    <p:extLst>
      <p:ext uri="{BB962C8B-B14F-4D97-AF65-F5344CB8AC3E}">
        <p14:creationId xmlns:p14="http://schemas.microsoft.com/office/powerpoint/2010/main" val="1477291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50</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51</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52</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53</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54</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55</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56</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57</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58</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59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6</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60</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61</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62</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63</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64</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65</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66</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67</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68</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69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7</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70</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71</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72</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541EA5-F17A-46E6-9016-A3A14F7314ED}"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7595578-7CE2-44D8-B4D5-7AA5C6EAF63B}" type="datetime1">
              <a:rPr lang="en-US" smtClean="0"/>
              <a:pPr/>
              <a:t>5/18/2021</a:t>
            </a:fld>
            <a:endParaRPr lang="en-US"/>
          </a:p>
        </p:txBody>
      </p:sp>
      <p:sp>
        <p:nvSpPr>
          <p:cNvPr id="5" name="Footer Placeholder 4"/>
          <p:cNvSpPr>
            <a:spLocks noGrp="1"/>
          </p:cNvSpPr>
          <p:nvPr>
            <p:ph type="ftr" sz="quarter" idx="11"/>
          </p:nvPr>
        </p:nvSpPr>
        <p:spPr/>
        <p:txBody>
          <a:bodyPr/>
          <a:lstStyle/>
          <a:p>
            <a:r>
              <a:rPr lang="fr-FR"/>
              <a:t>PROF. F.K. FORSON; ME 366 LECTURE 8</a:t>
            </a:r>
            <a:endParaRPr lang="en-US"/>
          </a:p>
        </p:txBody>
      </p:sp>
      <p:sp>
        <p:nvSpPr>
          <p:cNvPr id="6" name="Slide Number Placeholder 5"/>
          <p:cNvSpPr>
            <a:spLocks noGrp="1"/>
          </p:cNvSpPr>
          <p:nvPr>
            <p:ph type="sldNum" sz="quarter" idx="12"/>
          </p:nvPr>
        </p:nvSpPr>
        <p:spPr/>
        <p:txBody>
          <a:bodyPr/>
          <a:lstStyle/>
          <a:p>
            <a:fld id="{8C4A4B88-1782-42C8-BD5A-19087A6D7F00}"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699DB0-3D35-4311-BFF1-9C244F301715}" type="datetime1">
              <a:rPr lang="en-US" smtClean="0"/>
              <a:pPr/>
              <a:t>5/18/2021</a:t>
            </a:fld>
            <a:endParaRPr lang="en-US"/>
          </a:p>
        </p:txBody>
      </p:sp>
      <p:sp>
        <p:nvSpPr>
          <p:cNvPr id="5" name="Footer Placeholder 4"/>
          <p:cNvSpPr>
            <a:spLocks noGrp="1"/>
          </p:cNvSpPr>
          <p:nvPr>
            <p:ph type="ftr" sz="quarter" idx="11"/>
          </p:nvPr>
        </p:nvSpPr>
        <p:spPr/>
        <p:txBody>
          <a:bodyPr/>
          <a:lstStyle/>
          <a:p>
            <a:r>
              <a:rPr lang="fr-FR"/>
              <a:t>PROF. F.K. FORSON; ME 366 LECTURE 8</a:t>
            </a:r>
            <a:endParaRPr lang="en-US"/>
          </a:p>
        </p:txBody>
      </p:sp>
      <p:sp>
        <p:nvSpPr>
          <p:cNvPr id="6" name="Slide Number Placeholder 5"/>
          <p:cNvSpPr>
            <a:spLocks noGrp="1"/>
          </p:cNvSpPr>
          <p:nvPr>
            <p:ph type="sldNum" sz="quarter" idx="12"/>
          </p:nvPr>
        </p:nvSpPr>
        <p:spPr/>
        <p:txBody>
          <a:bodyPr/>
          <a:lstStyle/>
          <a:p>
            <a:fld id="{8C4A4B88-1782-42C8-BD5A-19087A6D7F0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C1F619-F2CC-46E4-90D4-D22F1C4822CC}" type="datetime1">
              <a:rPr lang="en-US" smtClean="0"/>
              <a:pPr/>
              <a:t>5/18/2021</a:t>
            </a:fld>
            <a:endParaRPr lang="en-US"/>
          </a:p>
        </p:txBody>
      </p:sp>
      <p:sp>
        <p:nvSpPr>
          <p:cNvPr id="5" name="Footer Placeholder 4"/>
          <p:cNvSpPr>
            <a:spLocks noGrp="1"/>
          </p:cNvSpPr>
          <p:nvPr>
            <p:ph type="ftr" sz="quarter" idx="11"/>
          </p:nvPr>
        </p:nvSpPr>
        <p:spPr/>
        <p:txBody>
          <a:bodyPr/>
          <a:lstStyle/>
          <a:p>
            <a:r>
              <a:rPr lang="fr-FR"/>
              <a:t>PROF. F.K. FORSON; ME 366 LECTURE 8</a:t>
            </a:r>
            <a:endParaRPr lang="en-US"/>
          </a:p>
        </p:txBody>
      </p:sp>
      <p:sp>
        <p:nvSpPr>
          <p:cNvPr id="6" name="Slide Number Placeholder 5"/>
          <p:cNvSpPr>
            <a:spLocks noGrp="1"/>
          </p:cNvSpPr>
          <p:nvPr>
            <p:ph type="sldNum" sz="quarter" idx="12"/>
          </p:nvPr>
        </p:nvSpPr>
        <p:spPr/>
        <p:txBody>
          <a:bodyPr/>
          <a:lstStyle/>
          <a:p>
            <a:fld id="{8C4A4B88-1782-42C8-BD5A-19087A6D7F00}"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6F38E1-67CA-480F-B2FE-C03951A47990}" type="datetime1">
              <a:rPr lang="en-US" smtClean="0"/>
              <a:pPr/>
              <a:t>5/18/2021</a:t>
            </a:fld>
            <a:endParaRPr lang="en-US"/>
          </a:p>
        </p:txBody>
      </p:sp>
      <p:sp>
        <p:nvSpPr>
          <p:cNvPr id="5" name="Footer Placeholder 4"/>
          <p:cNvSpPr>
            <a:spLocks noGrp="1"/>
          </p:cNvSpPr>
          <p:nvPr>
            <p:ph type="ftr" sz="quarter" idx="11"/>
          </p:nvPr>
        </p:nvSpPr>
        <p:spPr/>
        <p:txBody>
          <a:bodyPr/>
          <a:lstStyle/>
          <a:p>
            <a:r>
              <a:rPr lang="fr-FR"/>
              <a:t>PROF. F.K. FORSON; ME 366 LECTURE 8</a:t>
            </a:r>
            <a:endParaRPr lang="en-US"/>
          </a:p>
        </p:txBody>
      </p:sp>
      <p:sp>
        <p:nvSpPr>
          <p:cNvPr id="6" name="Slide Number Placeholder 5"/>
          <p:cNvSpPr>
            <a:spLocks noGrp="1"/>
          </p:cNvSpPr>
          <p:nvPr>
            <p:ph type="sldNum" sz="quarter" idx="12"/>
          </p:nvPr>
        </p:nvSpPr>
        <p:spPr/>
        <p:txBody>
          <a:bodyPr/>
          <a:lstStyle/>
          <a:p>
            <a:fld id="{8C4A4B88-1782-42C8-BD5A-19087A6D7F00}"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CD41ED-8CD2-406E-842B-E972F508D28A}" type="datetime1">
              <a:rPr lang="en-US" smtClean="0"/>
              <a:pPr/>
              <a:t>5/18/2021</a:t>
            </a:fld>
            <a:endParaRPr lang="en-US"/>
          </a:p>
        </p:txBody>
      </p:sp>
      <p:sp>
        <p:nvSpPr>
          <p:cNvPr id="5" name="Footer Placeholder 4"/>
          <p:cNvSpPr>
            <a:spLocks noGrp="1"/>
          </p:cNvSpPr>
          <p:nvPr>
            <p:ph type="ftr" sz="quarter" idx="11"/>
          </p:nvPr>
        </p:nvSpPr>
        <p:spPr/>
        <p:txBody>
          <a:bodyPr/>
          <a:lstStyle/>
          <a:p>
            <a:r>
              <a:rPr lang="fr-FR"/>
              <a:t>PROF. F.K. FORSON; ME 366 LECTURE 8</a:t>
            </a:r>
            <a:endParaRPr lang="en-US"/>
          </a:p>
        </p:txBody>
      </p:sp>
      <p:sp>
        <p:nvSpPr>
          <p:cNvPr id="6" name="Slide Number Placeholder 5"/>
          <p:cNvSpPr>
            <a:spLocks noGrp="1"/>
          </p:cNvSpPr>
          <p:nvPr>
            <p:ph type="sldNum" sz="quarter" idx="12"/>
          </p:nvPr>
        </p:nvSpPr>
        <p:spPr/>
        <p:txBody>
          <a:bodyPr/>
          <a:lstStyle/>
          <a:p>
            <a:fld id="{8C4A4B88-1782-42C8-BD5A-19087A6D7F00}"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BBEB91A-7438-41A4-866C-FA9E185F37CE}" type="datetime1">
              <a:rPr lang="en-US" smtClean="0"/>
              <a:pPr/>
              <a:t>5/18/2021</a:t>
            </a:fld>
            <a:endParaRPr lang="en-US"/>
          </a:p>
        </p:txBody>
      </p:sp>
      <p:sp>
        <p:nvSpPr>
          <p:cNvPr id="6" name="Footer Placeholder 5"/>
          <p:cNvSpPr>
            <a:spLocks noGrp="1"/>
          </p:cNvSpPr>
          <p:nvPr>
            <p:ph type="ftr" sz="quarter" idx="11"/>
          </p:nvPr>
        </p:nvSpPr>
        <p:spPr/>
        <p:txBody>
          <a:bodyPr/>
          <a:lstStyle/>
          <a:p>
            <a:r>
              <a:rPr lang="fr-FR"/>
              <a:t>PROF. F.K. FORSON; ME 366 LECTURE 8</a:t>
            </a:r>
            <a:endParaRPr lang="en-US"/>
          </a:p>
        </p:txBody>
      </p:sp>
      <p:sp>
        <p:nvSpPr>
          <p:cNvPr id="7" name="Slide Number Placeholder 6"/>
          <p:cNvSpPr>
            <a:spLocks noGrp="1"/>
          </p:cNvSpPr>
          <p:nvPr>
            <p:ph type="sldNum" sz="quarter" idx="12"/>
          </p:nvPr>
        </p:nvSpPr>
        <p:spPr/>
        <p:txBody>
          <a:bodyPr/>
          <a:lstStyle/>
          <a:p>
            <a:fld id="{8C4A4B88-1782-42C8-BD5A-19087A6D7F0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27AEAFB-1DC8-467A-8F70-11C1F2EFFBBF}" type="datetime1">
              <a:rPr lang="en-US" smtClean="0"/>
              <a:pPr/>
              <a:t>5/18/2021</a:t>
            </a:fld>
            <a:endParaRPr lang="en-US"/>
          </a:p>
        </p:txBody>
      </p:sp>
      <p:sp>
        <p:nvSpPr>
          <p:cNvPr id="8" name="Footer Placeholder 7"/>
          <p:cNvSpPr>
            <a:spLocks noGrp="1"/>
          </p:cNvSpPr>
          <p:nvPr>
            <p:ph type="ftr" sz="quarter" idx="11"/>
          </p:nvPr>
        </p:nvSpPr>
        <p:spPr/>
        <p:txBody>
          <a:bodyPr/>
          <a:lstStyle/>
          <a:p>
            <a:r>
              <a:rPr lang="fr-FR"/>
              <a:t>PROF. F.K. FORSON; ME 366 LECTURE 8</a:t>
            </a:r>
            <a:endParaRPr lang="en-US"/>
          </a:p>
        </p:txBody>
      </p:sp>
      <p:sp>
        <p:nvSpPr>
          <p:cNvPr id="9" name="Slide Number Placeholder 8"/>
          <p:cNvSpPr>
            <a:spLocks noGrp="1"/>
          </p:cNvSpPr>
          <p:nvPr>
            <p:ph type="sldNum" sz="quarter" idx="12"/>
          </p:nvPr>
        </p:nvSpPr>
        <p:spPr/>
        <p:txBody>
          <a:bodyPr/>
          <a:lstStyle/>
          <a:p>
            <a:fld id="{8C4A4B88-1782-42C8-BD5A-19087A6D7F0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D62067A-9BCB-4B55-AE18-7EF18830FB21}" type="datetime1">
              <a:rPr lang="en-US" smtClean="0"/>
              <a:pPr/>
              <a:t>5/18/2021</a:t>
            </a:fld>
            <a:endParaRPr lang="en-US"/>
          </a:p>
        </p:txBody>
      </p:sp>
      <p:sp>
        <p:nvSpPr>
          <p:cNvPr id="4" name="Footer Placeholder 3"/>
          <p:cNvSpPr>
            <a:spLocks noGrp="1"/>
          </p:cNvSpPr>
          <p:nvPr>
            <p:ph type="ftr" sz="quarter" idx="11"/>
          </p:nvPr>
        </p:nvSpPr>
        <p:spPr/>
        <p:txBody>
          <a:bodyPr/>
          <a:lstStyle/>
          <a:p>
            <a:r>
              <a:rPr lang="fr-FR"/>
              <a:t>PROF. F.K. FORSON; ME 366 LECTURE 8</a:t>
            </a:r>
            <a:endParaRPr lang="en-US"/>
          </a:p>
        </p:txBody>
      </p:sp>
      <p:sp>
        <p:nvSpPr>
          <p:cNvPr id="5" name="Slide Number Placeholder 4"/>
          <p:cNvSpPr>
            <a:spLocks noGrp="1"/>
          </p:cNvSpPr>
          <p:nvPr>
            <p:ph type="sldNum" sz="quarter" idx="12"/>
          </p:nvPr>
        </p:nvSpPr>
        <p:spPr/>
        <p:txBody>
          <a:bodyPr/>
          <a:lstStyle/>
          <a:p>
            <a:fld id="{8C4A4B88-1782-42C8-BD5A-19087A6D7F0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E067CC-9B79-4DB8-990D-A496A3B16A99}" type="datetime1">
              <a:rPr lang="en-US" smtClean="0"/>
              <a:pPr/>
              <a:t>5/18/2021</a:t>
            </a:fld>
            <a:endParaRPr lang="en-US"/>
          </a:p>
        </p:txBody>
      </p:sp>
      <p:sp>
        <p:nvSpPr>
          <p:cNvPr id="3" name="Footer Placeholder 2"/>
          <p:cNvSpPr>
            <a:spLocks noGrp="1"/>
          </p:cNvSpPr>
          <p:nvPr>
            <p:ph type="ftr" sz="quarter" idx="11"/>
          </p:nvPr>
        </p:nvSpPr>
        <p:spPr/>
        <p:txBody>
          <a:bodyPr/>
          <a:lstStyle/>
          <a:p>
            <a:r>
              <a:rPr lang="fr-FR"/>
              <a:t>PROF. F.K. FORSON; ME 366 LECTURE 8</a:t>
            </a:r>
            <a:endParaRPr lang="en-US"/>
          </a:p>
        </p:txBody>
      </p:sp>
      <p:sp>
        <p:nvSpPr>
          <p:cNvPr id="4" name="Slide Number Placeholder 3"/>
          <p:cNvSpPr>
            <a:spLocks noGrp="1"/>
          </p:cNvSpPr>
          <p:nvPr>
            <p:ph type="sldNum" sz="quarter" idx="12"/>
          </p:nvPr>
        </p:nvSpPr>
        <p:spPr/>
        <p:txBody>
          <a:bodyPr/>
          <a:lstStyle/>
          <a:p>
            <a:fld id="{8C4A4B88-1782-42C8-BD5A-19087A6D7F0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96E495-8AF9-4C6F-BE69-667C4D12AC77}" type="datetime1">
              <a:rPr lang="en-US" smtClean="0"/>
              <a:pPr/>
              <a:t>5/18/2021</a:t>
            </a:fld>
            <a:endParaRPr lang="en-US"/>
          </a:p>
        </p:txBody>
      </p:sp>
      <p:sp>
        <p:nvSpPr>
          <p:cNvPr id="6" name="Footer Placeholder 5"/>
          <p:cNvSpPr>
            <a:spLocks noGrp="1"/>
          </p:cNvSpPr>
          <p:nvPr>
            <p:ph type="ftr" sz="quarter" idx="11"/>
          </p:nvPr>
        </p:nvSpPr>
        <p:spPr/>
        <p:txBody>
          <a:bodyPr/>
          <a:lstStyle/>
          <a:p>
            <a:r>
              <a:rPr lang="fr-FR"/>
              <a:t>PROF. F.K. FORSON; ME 366 LECTURE 8</a:t>
            </a:r>
            <a:endParaRPr lang="en-US"/>
          </a:p>
        </p:txBody>
      </p:sp>
      <p:sp>
        <p:nvSpPr>
          <p:cNvPr id="7" name="Slide Number Placeholder 6"/>
          <p:cNvSpPr>
            <a:spLocks noGrp="1"/>
          </p:cNvSpPr>
          <p:nvPr>
            <p:ph type="sldNum" sz="quarter" idx="12"/>
          </p:nvPr>
        </p:nvSpPr>
        <p:spPr/>
        <p:txBody>
          <a:bodyPr/>
          <a:lstStyle/>
          <a:p>
            <a:fld id="{8C4A4B88-1782-42C8-BD5A-19087A6D7F0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18ED025-1029-4372-B2AA-085474A8FFF6}" type="datetime1">
              <a:rPr lang="en-US" smtClean="0"/>
              <a:pPr/>
              <a:t>5/18/2021</a:t>
            </a:fld>
            <a:endParaRPr lang="en-US"/>
          </a:p>
        </p:txBody>
      </p:sp>
      <p:sp>
        <p:nvSpPr>
          <p:cNvPr id="6" name="Footer Placeholder 5"/>
          <p:cNvSpPr>
            <a:spLocks noGrp="1"/>
          </p:cNvSpPr>
          <p:nvPr>
            <p:ph type="ftr" sz="quarter" idx="11"/>
          </p:nvPr>
        </p:nvSpPr>
        <p:spPr/>
        <p:txBody>
          <a:bodyPr/>
          <a:lstStyle/>
          <a:p>
            <a:r>
              <a:rPr lang="fr-FR"/>
              <a:t>PROF. F.K. FORSON; ME 366 LECTURE 8</a:t>
            </a:r>
            <a:endParaRPr lang="en-US"/>
          </a:p>
        </p:txBody>
      </p:sp>
      <p:sp>
        <p:nvSpPr>
          <p:cNvPr id="7" name="Slide Number Placeholder 6"/>
          <p:cNvSpPr>
            <a:spLocks noGrp="1"/>
          </p:cNvSpPr>
          <p:nvPr>
            <p:ph type="sldNum" sz="quarter" idx="12"/>
          </p:nvPr>
        </p:nvSpPr>
        <p:spPr/>
        <p:txBody>
          <a:bodyPr/>
          <a:lstStyle/>
          <a:p>
            <a:fld id="{8C4A4B88-1782-42C8-BD5A-19087A6D7F0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82CED0-F923-47EF-BD64-C5CCBD0ADE99}" type="datetime1">
              <a:rPr lang="en-US" smtClean="0"/>
              <a:pPr/>
              <a:t>5/18/2021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PROF. F.K. FORSON; ME 366 LECTURE 8</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4A4B88-1782-42C8-BD5A-19087A6D7F0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7.wmf"/><Relationship Id="rId5" Type="http://schemas.openxmlformats.org/officeDocument/2006/relationships/oleObject" Target="../embeddings/oleObject2.bin"/><Relationship Id="rId4" Type="http://schemas.openxmlformats.org/officeDocument/2006/relationships/image" Target="../media/image6.wmf"/></Relationships>
</file>

<file path=ppt/slides/_rels/slide13.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wmf"/><Relationship Id="rId5" Type="http://schemas.openxmlformats.org/officeDocument/2006/relationships/oleObject" Target="../embeddings/oleObject5.bin"/><Relationship Id="rId4" Type="http://schemas.openxmlformats.org/officeDocument/2006/relationships/image" Target="../media/image9.wmf"/></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3.w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4.w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6.wmf"/><Relationship Id="rId5" Type="http://schemas.openxmlformats.org/officeDocument/2006/relationships/oleObject" Target="../embeddings/oleObject10.bin"/><Relationship Id="rId4" Type="http://schemas.openxmlformats.org/officeDocument/2006/relationships/image" Target="../media/image15.wmf"/></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8.w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wmf"/><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oleObject" Target="../embeddings/oleObject13.bin"/><Relationship Id="rId5" Type="http://schemas.openxmlformats.org/officeDocument/2006/relationships/image" Target="../media/image21.wmf"/><Relationship Id="rId4" Type="http://schemas.openxmlformats.org/officeDocument/2006/relationships/oleObject" Target="../embeddings/oleObject12.bin"/></Relationships>
</file>

<file path=ppt/slides/_rels/slide22.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4.wmf"/><Relationship Id="rId5" Type="http://schemas.openxmlformats.org/officeDocument/2006/relationships/oleObject" Target="../embeddings/oleObject15.bin"/><Relationship Id="rId10" Type="http://schemas.openxmlformats.org/officeDocument/2006/relationships/image" Target="../media/image26.wmf"/><Relationship Id="rId4" Type="http://schemas.openxmlformats.org/officeDocument/2006/relationships/image" Target="../media/image23.wmf"/><Relationship Id="rId9" Type="http://schemas.openxmlformats.org/officeDocument/2006/relationships/oleObject" Target="../embeddings/oleObject17.bin"/></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8.bin"/><Relationship Id="rId7"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0.wmf"/><Relationship Id="rId5" Type="http://schemas.openxmlformats.org/officeDocument/2006/relationships/oleObject" Target="../embeddings/oleObject19.bin"/><Relationship Id="rId4" Type="http://schemas.openxmlformats.org/officeDocument/2006/relationships/image" Target="../media/image29.wmf"/></Relationships>
</file>

<file path=ppt/slides/_rels/slide26.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oleObject" Target="../embeddings/oleObject20.bin"/><Relationship Id="rId7" Type="http://schemas.openxmlformats.org/officeDocument/2006/relationships/oleObject" Target="../embeddings/oleObject22.bin"/><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3.wmf"/><Relationship Id="rId5" Type="http://schemas.openxmlformats.org/officeDocument/2006/relationships/oleObject" Target="../embeddings/oleObject21.bin"/><Relationship Id="rId10" Type="http://schemas.openxmlformats.org/officeDocument/2006/relationships/image" Target="../media/image35.wmf"/><Relationship Id="rId4" Type="http://schemas.openxmlformats.org/officeDocument/2006/relationships/image" Target="../media/image32.wmf"/><Relationship Id="rId9" Type="http://schemas.openxmlformats.org/officeDocument/2006/relationships/oleObject" Target="../embeddings/oleObject23.bin"/></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37.jpeg"/><Relationship Id="rId4" Type="http://schemas.openxmlformats.org/officeDocument/2006/relationships/image" Target="../media/image36.wmf"/></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8.wmf"/></Relationships>
</file>

<file path=ppt/slides/_rels/slide3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42.wmf"/></Relationships>
</file>

<file path=ppt/slides/_rels/slide35.xml.rels><?xml version="1.0" encoding="UTF-8" standalone="yes"?>
<Relationships xmlns="http://schemas.openxmlformats.org/package/2006/relationships"><Relationship Id="rId8" Type="http://schemas.openxmlformats.org/officeDocument/2006/relationships/image" Target="../media/image45.wmf"/><Relationship Id="rId3" Type="http://schemas.openxmlformats.org/officeDocument/2006/relationships/oleObject" Target="../embeddings/oleObject27.bin"/><Relationship Id="rId7" Type="http://schemas.openxmlformats.org/officeDocument/2006/relationships/oleObject" Target="../embeddings/oleObject29.bin"/><Relationship Id="rId12" Type="http://schemas.openxmlformats.org/officeDocument/2006/relationships/image" Target="../media/image47.wmf"/><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44.wmf"/><Relationship Id="rId11" Type="http://schemas.openxmlformats.org/officeDocument/2006/relationships/oleObject" Target="../embeddings/oleObject31.bin"/><Relationship Id="rId5" Type="http://schemas.openxmlformats.org/officeDocument/2006/relationships/oleObject" Target="../embeddings/oleObject28.bin"/><Relationship Id="rId10" Type="http://schemas.openxmlformats.org/officeDocument/2006/relationships/image" Target="../media/image46.wmf"/><Relationship Id="rId4" Type="http://schemas.openxmlformats.org/officeDocument/2006/relationships/image" Target="../media/image43.wmf"/><Relationship Id="rId9" Type="http://schemas.openxmlformats.org/officeDocument/2006/relationships/oleObject" Target="../embeddings/oleObject30.bin"/></Relationships>
</file>

<file path=ppt/slides/_rels/slide3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50.wmf"/><Relationship Id="rId5" Type="http://schemas.openxmlformats.org/officeDocument/2006/relationships/oleObject" Target="../embeddings/oleObject33.bin"/><Relationship Id="rId4" Type="http://schemas.openxmlformats.org/officeDocument/2006/relationships/image" Target="../media/image49.wmf"/></Relationships>
</file>

<file path=ppt/slides/_rels/slide38.x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oleObject" Target="../embeddings/oleObject34.bin"/><Relationship Id="rId7" Type="http://schemas.openxmlformats.org/officeDocument/2006/relationships/oleObject" Target="../embeddings/oleObject36.bin"/><Relationship Id="rId12" Type="http://schemas.openxmlformats.org/officeDocument/2006/relationships/image" Target="../media/image55.wmf"/><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52.wmf"/><Relationship Id="rId11" Type="http://schemas.openxmlformats.org/officeDocument/2006/relationships/oleObject" Target="../embeddings/oleObject38.bin"/><Relationship Id="rId5" Type="http://schemas.openxmlformats.org/officeDocument/2006/relationships/oleObject" Target="../embeddings/oleObject35.bin"/><Relationship Id="rId10" Type="http://schemas.openxmlformats.org/officeDocument/2006/relationships/image" Target="../media/image54.wmf"/><Relationship Id="rId4" Type="http://schemas.openxmlformats.org/officeDocument/2006/relationships/image" Target="../media/image51.wmf"/><Relationship Id="rId9" Type="http://schemas.openxmlformats.org/officeDocument/2006/relationships/oleObject" Target="../embeddings/oleObject37.bin"/></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57.wmf"/><Relationship Id="rId5" Type="http://schemas.openxmlformats.org/officeDocument/2006/relationships/oleObject" Target="../embeddings/oleObject40.bin"/><Relationship Id="rId4" Type="http://schemas.openxmlformats.org/officeDocument/2006/relationships/image" Target="../media/image56.w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59.wmf"/><Relationship Id="rId5" Type="http://schemas.openxmlformats.org/officeDocument/2006/relationships/oleObject" Target="../embeddings/oleObject42.bin"/><Relationship Id="rId4" Type="http://schemas.openxmlformats.org/officeDocument/2006/relationships/image" Target="../media/image58.wmf"/></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63.wmf"/><Relationship Id="rId5" Type="http://schemas.openxmlformats.org/officeDocument/2006/relationships/oleObject" Target="../embeddings/oleObject44.bin"/><Relationship Id="rId4" Type="http://schemas.openxmlformats.org/officeDocument/2006/relationships/image" Target="../media/image62.wmf"/></Relationships>
</file>

<file path=ppt/slides/_rels/slide45.xml.rels><?xml version="1.0" encoding="UTF-8" standalone="yes"?>
<Relationships xmlns="http://schemas.openxmlformats.org/package/2006/relationships"><Relationship Id="rId8" Type="http://schemas.openxmlformats.org/officeDocument/2006/relationships/image" Target="../media/image66.wmf"/><Relationship Id="rId3" Type="http://schemas.openxmlformats.org/officeDocument/2006/relationships/oleObject" Target="../embeddings/oleObject45.bin"/><Relationship Id="rId7" Type="http://schemas.openxmlformats.org/officeDocument/2006/relationships/oleObject" Target="../embeddings/oleObject47.bin"/><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65.wmf"/><Relationship Id="rId5" Type="http://schemas.openxmlformats.org/officeDocument/2006/relationships/oleObject" Target="../embeddings/oleObject46.bin"/><Relationship Id="rId10" Type="http://schemas.openxmlformats.org/officeDocument/2006/relationships/image" Target="../media/image67.wmf"/><Relationship Id="rId4" Type="http://schemas.openxmlformats.org/officeDocument/2006/relationships/image" Target="../media/image64.wmf"/><Relationship Id="rId9" Type="http://schemas.openxmlformats.org/officeDocument/2006/relationships/oleObject" Target="../embeddings/oleObject48.bin"/></Relationships>
</file>

<file path=ppt/slides/_rels/slide46.xml.rels><?xml version="1.0" encoding="UTF-8" standalone="yes"?>
<Relationships xmlns="http://schemas.openxmlformats.org/package/2006/relationships"><Relationship Id="rId8" Type="http://schemas.openxmlformats.org/officeDocument/2006/relationships/image" Target="../media/image70.wmf"/><Relationship Id="rId3" Type="http://schemas.openxmlformats.org/officeDocument/2006/relationships/oleObject" Target="../embeddings/oleObject49.bin"/><Relationship Id="rId7" Type="http://schemas.openxmlformats.org/officeDocument/2006/relationships/oleObject" Target="../embeddings/oleObject51.bin"/><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69.wmf"/><Relationship Id="rId5" Type="http://schemas.openxmlformats.org/officeDocument/2006/relationships/oleObject" Target="../embeddings/oleObject50.bin"/><Relationship Id="rId4" Type="http://schemas.openxmlformats.org/officeDocument/2006/relationships/image" Target="../media/image68.w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72.wmf"/><Relationship Id="rId5" Type="http://schemas.openxmlformats.org/officeDocument/2006/relationships/oleObject" Target="../embeddings/oleObject53.bin"/><Relationship Id="rId4" Type="http://schemas.openxmlformats.org/officeDocument/2006/relationships/image" Target="../media/image71.wmf"/></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oleObject" Target="../embeddings/oleObject54.bin"/><Relationship Id="rId7" Type="http://schemas.openxmlformats.org/officeDocument/2006/relationships/oleObject" Target="../embeddings/oleObject56.bin"/><Relationship Id="rId12" Type="http://schemas.openxmlformats.org/officeDocument/2006/relationships/image" Target="../media/image84.wmf"/><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81.wmf"/><Relationship Id="rId11" Type="http://schemas.openxmlformats.org/officeDocument/2006/relationships/oleObject" Target="../embeddings/oleObject58.bin"/><Relationship Id="rId5" Type="http://schemas.openxmlformats.org/officeDocument/2006/relationships/oleObject" Target="../embeddings/oleObject55.bin"/><Relationship Id="rId10" Type="http://schemas.openxmlformats.org/officeDocument/2006/relationships/image" Target="../media/image83.wmf"/><Relationship Id="rId4" Type="http://schemas.openxmlformats.org/officeDocument/2006/relationships/image" Target="../media/image80.wmf"/><Relationship Id="rId9" Type="http://schemas.openxmlformats.org/officeDocument/2006/relationships/oleObject" Target="../embeddings/oleObject57.bin"/></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86.wmf"/><Relationship Id="rId5" Type="http://schemas.openxmlformats.org/officeDocument/2006/relationships/oleObject" Target="../embeddings/oleObject60.bin"/><Relationship Id="rId4" Type="http://schemas.openxmlformats.org/officeDocument/2006/relationships/image" Target="../media/image85.w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87.w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88.wmf"/></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89.w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91.wmf"/><Relationship Id="rId5" Type="http://schemas.openxmlformats.org/officeDocument/2006/relationships/oleObject" Target="../embeddings/oleObject65.bin"/><Relationship Id="rId4" Type="http://schemas.openxmlformats.org/officeDocument/2006/relationships/image" Target="../media/image90.wmf"/></Relationships>
</file>

<file path=ppt/slides/_rels/slide62.xml.rels><?xml version="1.0" encoding="UTF-8" standalone="yes"?>
<Relationships xmlns="http://schemas.openxmlformats.org/package/2006/relationships"><Relationship Id="rId8" Type="http://schemas.openxmlformats.org/officeDocument/2006/relationships/image" Target="../media/image94.wmf"/><Relationship Id="rId3" Type="http://schemas.openxmlformats.org/officeDocument/2006/relationships/oleObject" Target="../embeddings/oleObject66.bin"/><Relationship Id="rId7" Type="http://schemas.openxmlformats.org/officeDocument/2006/relationships/oleObject" Target="../embeddings/oleObject68.bin"/><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93.wmf"/><Relationship Id="rId5" Type="http://schemas.openxmlformats.org/officeDocument/2006/relationships/oleObject" Target="../embeddings/oleObject67.bin"/><Relationship Id="rId10" Type="http://schemas.openxmlformats.org/officeDocument/2006/relationships/image" Target="../media/image95.wmf"/><Relationship Id="rId4" Type="http://schemas.openxmlformats.org/officeDocument/2006/relationships/image" Target="../media/image92.wmf"/><Relationship Id="rId9" Type="http://schemas.openxmlformats.org/officeDocument/2006/relationships/oleObject" Target="../embeddings/oleObject69.bin"/></Relationships>
</file>

<file path=ppt/slides/_rels/slide63.xml.rels><?xml version="1.0" encoding="UTF-8" standalone="yes"?>
<Relationships xmlns="http://schemas.openxmlformats.org/package/2006/relationships"><Relationship Id="rId8" Type="http://schemas.openxmlformats.org/officeDocument/2006/relationships/image" Target="../media/image98.wmf"/><Relationship Id="rId3" Type="http://schemas.openxmlformats.org/officeDocument/2006/relationships/oleObject" Target="../embeddings/oleObject70.bin"/><Relationship Id="rId7" Type="http://schemas.openxmlformats.org/officeDocument/2006/relationships/oleObject" Target="../embeddings/oleObject72.bin"/><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97.wmf"/><Relationship Id="rId5" Type="http://schemas.openxmlformats.org/officeDocument/2006/relationships/oleObject" Target="../embeddings/oleObject71.bin"/><Relationship Id="rId4" Type="http://schemas.openxmlformats.org/officeDocument/2006/relationships/image" Target="../media/image96.wmf"/></Relationships>
</file>

<file path=ppt/slides/_rels/slide64.xml.rels><?xml version="1.0" encoding="UTF-8" standalone="yes"?>
<Relationships xmlns="http://schemas.openxmlformats.org/package/2006/relationships"><Relationship Id="rId8" Type="http://schemas.openxmlformats.org/officeDocument/2006/relationships/image" Target="../media/image101.wmf"/><Relationship Id="rId3" Type="http://schemas.openxmlformats.org/officeDocument/2006/relationships/oleObject" Target="../embeddings/oleObject73.bin"/><Relationship Id="rId7" Type="http://schemas.openxmlformats.org/officeDocument/2006/relationships/oleObject" Target="../embeddings/oleObject75.bin"/><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100.wmf"/><Relationship Id="rId5" Type="http://schemas.openxmlformats.org/officeDocument/2006/relationships/oleObject" Target="../embeddings/oleObject74.bin"/><Relationship Id="rId10" Type="http://schemas.openxmlformats.org/officeDocument/2006/relationships/image" Target="../media/image102.wmf"/><Relationship Id="rId4" Type="http://schemas.openxmlformats.org/officeDocument/2006/relationships/image" Target="../media/image99.wmf"/><Relationship Id="rId9" Type="http://schemas.openxmlformats.org/officeDocument/2006/relationships/oleObject" Target="../embeddings/oleObject76.bin"/></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104.wmf"/><Relationship Id="rId5" Type="http://schemas.openxmlformats.org/officeDocument/2006/relationships/oleObject" Target="../embeddings/oleObject78.bin"/><Relationship Id="rId4" Type="http://schemas.openxmlformats.org/officeDocument/2006/relationships/image" Target="../media/image103.w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106.wmf"/><Relationship Id="rId5" Type="http://schemas.openxmlformats.org/officeDocument/2006/relationships/oleObject" Target="../embeddings/oleObject80.bin"/><Relationship Id="rId4" Type="http://schemas.openxmlformats.org/officeDocument/2006/relationships/image" Target="../media/image105.w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81.bin"/><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107.wmf"/></Relationships>
</file>

<file path=ppt/slides/_rels/slide68.xml.rels><?xml version="1.0" encoding="UTF-8" standalone="yes"?>
<Relationships xmlns="http://schemas.openxmlformats.org/package/2006/relationships"><Relationship Id="rId8" Type="http://schemas.openxmlformats.org/officeDocument/2006/relationships/image" Target="../media/image110.wmf"/><Relationship Id="rId3" Type="http://schemas.openxmlformats.org/officeDocument/2006/relationships/oleObject" Target="../embeddings/oleObject82.bin"/><Relationship Id="rId7" Type="http://schemas.openxmlformats.org/officeDocument/2006/relationships/oleObject" Target="../embeddings/oleObject84.bin"/><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109.wmf"/><Relationship Id="rId5" Type="http://schemas.openxmlformats.org/officeDocument/2006/relationships/oleObject" Target="../embeddings/oleObject83.bin"/><Relationship Id="rId4" Type="http://schemas.openxmlformats.org/officeDocument/2006/relationships/image" Target="../media/image108.wmf"/></Relationships>
</file>

<file path=ppt/slides/_rels/slide69.xml.rels><?xml version="1.0" encoding="UTF-8" standalone="yes"?>
<Relationships xmlns="http://schemas.openxmlformats.org/package/2006/relationships"><Relationship Id="rId8" Type="http://schemas.openxmlformats.org/officeDocument/2006/relationships/image" Target="../media/image113.wmf"/><Relationship Id="rId3" Type="http://schemas.openxmlformats.org/officeDocument/2006/relationships/oleObject" Target="../embeddings/oleObject85.bin"/><Relationship Id="rId7" Type="http://schemas.openxmlformats.org/officeDocument/2006/relationships/oleObject" Target="../embeddings/oleObject87.bin"/><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112.wmf"/><Relationship Id="rId5" Type="http://schemas.openxmlformats.org/officeDocument/2006/relationships/oleObject" Target="../embeddings/oleObject86.bin"/><Relationship Id="rId4" Type="http://schemas.openxmlformats.org/officeDocument/2006/relationships/image" Target="../media/image111.wmf"/></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8" Type="http://schemas.openxmlformats.org/officeDocument/2006/relationships/image" Target="../media/image116.wmf"/><Relationship Id="rId3" Type="http://schemas.openxmlformats.org/officeDocument/2006/relationships/oleObject" Target="../embeddings/oleObject88.bin"/><Relationship Id="rId7" Type="http://schemas.openxmlformats.org/officeDocument/2006/relationships/oleObject" Target="../embeddings/oleObject90.bin"/><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115.wmf"/><Relationship Id="rId5" Type="http://schemas.openxmlformats.org/officeDocument/2006/relationships/oleObject" Target="../embeddings/oleObject89.bin"/><Relationship Id="rId4" Type="http://schemas.openxmlformats.org/officeDocument/2006/relationships/image" Target="../media/image114.wmf"/></Relationships>
</file>

<file path=ppt/slides/_rels/slide71.xml.rels><?xml version="1.0" encoding="UTF-8" standalone="yes"?>
<Relationships xmlns="http://schemas.openxmlformats.org/package/2006/relationships"><Relationship Id="rId8" Type="http://schemas.openxmlformats.org/officeDocument/2006/relationships/image" Target="../media/image119.wmf"/><Relationship Id="rId3" Type="http://schemas.openxmlformats.org/officeDocument/2006/relationships/oleObject" Target="../embeddings/oleObject91.bin"/><Relationship Id="rId7" Type="http://schemas.openxmlformats.org/officeDocument/2006/relationships/oleObject" Target="../embeddings/oleObject93.bin"/><Relationship Id="rId12" Type="http://schemas.openxmlformats.org/officeDocument/2006/relationships/image" Target="../media/image121.wmf"/><Relationship Id="rId2" Type="http://schemas.openxmlformats.org/officeDocument/2006/relationships/notesSlide" Target="../notesSlides/notesSlide71.xml"/><Relationship Id="rId1" Type="http://schemas.openxmlformats.org/officeDocument/2006/relationships/slideLayout" Target="../slideLayouts/slideLayout1.xml"/><Relationship Id="rId6" Type="http://schemas.openxmlformats.org/officeDocument/2006/relationships/image" Target="../media/image118.wmf"/><Relationship Id="rId11" Type="http://schemas.openxmlformats.org/officeDocument/2006/relationships/oleObject" Target="../embeddings/oleObject95.bin"/><Relationship Id="rId5" Type="http://schemas.openxmlformats.org/officeDocument/2006/relationships/oleObject" Target="../embeddings/oleObject92.bin"/><Relationship Id="rId10" Type="http://schemas.openxmlformats.org/officeDocument/2006/relationships/image" Target="../media/image120.wmf"/><Relationship Id="rId4" Type="http://schemas.openxmlformats.org/officeDocument/2006/relationships/image" Target="../media/image117.wmf"/><Relationship Id="rId9" Type="http://schemas.openxmlformats.org/officeDocument/2006/relationships/oleObject" Target="../embeddings/oleObject94.bin"/></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96.bin"/><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123.wmf"/><Relationship Id="rId5" Type="http://schemas.openxmlformats.org/officeDocument/2006/relationships/oleObject" Target="../embeddings/oleObject97.bin"/><Relationship Id="rId4" Type="http://schemas.openxmlformats.org/officeDocument/2006/relationships/image" Target="../media/image122.w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201"/>
            <a:ext cx="7772400" cy="533400"/>
          </a:xfrm>
        </p:spPr>
        <p:txBody>
          <a:bodyPr>
            <a:normAutofit/>
          </a:bodyPr>
          <a:lstStyle/>
          <a:p>
            <a:r>
              <a:rPr lang="en-US" sz="2400" b="1" dirty="0">
                <a:solidFill>
                  <a:srgbClr val="FF0000"/>
                </a:solidFill>
                <a:latin typeface="Arial Black" pitchFamily="34" charset="0"/>
              </a:rPr>
              <a:t>UNIT 6:  HEAT EXCHANGERS</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228600" y="762000"/>
            <a:ext cx="8382000" cy="5638800"/>
          </a:xfrm>
        </p:spPr>
        <p:txBody>
          <a:bodyPr>
            <a:normAutofit lnSpcReduction="10000"/>
          </a:bodyPr>
          <a:lstStyle/>
          <a:p>
            <a:r>
              <a:rPr lang="en-GB" sz="2400" b="1" u="sng" dirty="0">
                <a:solidFill>
                  <a:schemeClr val="tx1"/>
                </a:solidFill>
              </a:rPr>
              <a:t> LEARNING OBJECTIVES</a:t>
            </a:r>
          </a:p>
          <a:p>
            <a:pPr algn="l"/>
            <a:r>
              <a:rPr lang="en-GB" sz="2400" b="1" i="1" dirty="0">
                <a:solidFill>
                  <a:schemeClr val="tx1"/>
                </a:solidFill>
              </a:rPr>
              <a:t>After studying this unit you should be able to: </a:t>
            </a:r>
            <a:endParaRPr lang="en-US" sz="2400" b="1" i="1" dirty="0">
              <a:solidFill>
                <a:schemeClr val="tx1"/>
              </a:solidFill>
            </a:endParaRPr>
          </a:p>
          <a:p>
            <a:pPr lvl="0" algn="just">
              <a:buFont typeface="Wingdings" pitchFamily="2" charset="2"/>
              <a:buChar char="§"/>
            </a:pPr>
            <a:r>
              <a:rPr lang="en-GB" sz="2400" dirty="0">
                <a:solidFill>
                  <a:schemeClr val="tx1"/>
                </a:solidFill>
              </a:rPr>
              <a:t> </a:t>
            </a:r>
            <a:r>
              <a:rPr lang="en-US" sz="2200" dirty="0">
                <a:solidFill>
                  <a:schemeClr val="tx1"/>
                </a:solidFill>
              </a:rPr>
              <a:t>Classify the different types of heat exchangers</a:t>
            </a:r>
          </a:p>
          <a:p>
            <a:pPr lvl="0" algn="just">
              <a:buFont typeface="Wingdings" pitchFamily="2" charset="2"/>
              <a:buChar char="§"/>
            </a:pPr>
            <a:r>
              <a:rPr lang="en-US" sz="2200" dirty="0">
                <a:solidFill>
                  <a:schemeClr val="tx1"/>
                </a:solidFill>
              </a:rPr>
              <a:t>Understand the importance of the overall heat transfer coefficient in heat transfer rate analysis.</a:t>
            </a:r>
          </a:p>
          <a:p>
            <a:pPr lvl="0" algn="just">
              <a:buFont typeface="Wingdings" pitchFamily="2" charset="2"/>
              <a:buChar char="§"/>
            </a:pPr>
            <a:r>
              <a:rPr lang="en-US" sz="2200" dirty="0">
                <a:solidFill>
                  <a:schemeClr val="tx1"/>
                </a:solidFill>
              </a:rPr>
              <a:t>Analyse heat exchanger problems using the logarithmic mean temperature difference (LMTD) and the effectiveness- NTU  methods.  </a:t>
            </a:r>
          </a:p>
          <a:p>
            <a:pPr algn="just">
              <a:buFont typeface="Wingdings" pitchFamily="2" charset="2"/>
              <a:buChar char="§"/>
            </a:pPr>
            <a:r>
              <a:rPr lang="en-GB" sz="2200" dirty="0">
                <a:solidFill>
                  <a:schemeClr val="tx1"/>
                </a:solidFill>
              </a:rPr>
              <a:t>Analyse the performance of heat exchangers under designed and off-design conditions.</a:t>
            </a:r>
          </a:p>
          <a:p>
            <a:r>
              <a:rPr lang="en-GB" sz="2400" b="1" u="sng" dirty="0">
                <a:solidFill>
                  <a:schemeClr val="tx1"/>
                </a:solidFill>
              </a:rPr>
              <a:t>UNIT CONTENT</a:t>
            </a:r>
          </a:p>
          <a:p>
            <a:pPr algn="l"/>
            <a:r>
              <a:rPr lang="en-GB" sz="2400" b="1" dirty="0">
                <a:solidFill>
                  <a:schemeClr val="tx1"/>
                </a:solidFill>
              </a:rPr>
              <a:t>SESSION 1-6</a:t>
            </a:r>
            <a:r>
              <a:rPr lang="en-GB" sz="2400" dirty="0">
                <a:solidFill>
                  <a:schemeClr val="tx1"/>
                </a:solidFill>
              </a:rPr>
              <a:t>: </a:t>
            </a:r>
            <a:r>
              <a:rPr lang="en-GB" sz="2400" b="1" dirty="0">
                <a:solidFill>
                  <a:schemeClr val="tx1"/>
                </a:solidFill>
              </a:rPr>
              <a:t>Introduction to Heat Exchangers</a:t>
            </a:r>
          </a:p>
          <a:p>
            <a:pPr algn="l"/>
            <a:r>
              <a:rPr lang="en-GB" sz="2400" dirty="0">
                <a:solidFill>
                  <a:schemeClr val="tx1"/>
                </a:solidFill>
              </a:rPr>
              <a:t>                         Analysis of Heat Exchangers</a:t>
            </a:r>
          </a:p>
          <a:p>
            <a:pPr algn="l"/>
            <a:r>
              <a:rPr lang="en-GB" sz="2400" b="1" dirty="0">
                <a:solidFill>
                  <a:schemeClr val="tx1"/>
                </a:solidFill>
              </a:rPr>
              <a:t>SESSION 2-6: Logarithmic Mean Temperature Difference (LMTD)</a:t>
            </a:r>
          </a:p>
          <a:p>
            <a:r>
              <a:rPr lang="en-GB" sz="2400" dirty="0">
                <a:solidFill>
                  <a:schemeClr val="tx1"/>
                </a:solidFill>
              </a:rPr>
              <a:t>                         Effectiveness-Number of Transfer Units (NTU)                Methods</a:t>
            </a:r>
            <a:endParaRPr lang="en-US" sz="2400" dirty="0">
              <a:solidFill>
                <a:schemeClr val="tx1"/>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dirty="0">
                <a:solidFill>
                  <a:srgbClr val="002060"/>
                </a:solidFill>
                <a:latin typeface="Times New Roman" pitchFamily="18" charset="0"/>
                <a:cs typeface="Times New Roman" pitchFamily="18" charset="0"/>
              </a:rPr>
              <a:t>PROF. F.K. FORSON; ME 366 LECTURE 8</a:t>
            </a:r>
            <a:endParaRPr lang="en-US" b="1" i="1" dirty="0">
              <a:solidFill>
                <a:srgbClr val="002060"/>
              </a:solidFill>
              <a:latin typeface="Times New Roman" pitchFamily="18" charset="0"/>
              <a:cs typeface="Times New Roman"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201"/>
            <a:ext cx="7772400" cy="533400"/>
          </a:xfrm>
        </p:spPr>
        <p:txBody>
          <a:bodyPr>
            <a:normAutofit/>
          </a:bodyPr>
          <a:lstStyle/>
          <a:p>
            <a:r>
              <a:rPr lang="en-US" sz="2400" b="1" dirty="0">
                <a:solidFill>
                  <a:srgbClr val="FF0000"/>
                </a:solidFill>
                <a:latin typeface="Arial Black" pitchFamily="34" charset="0"/>
              </a:rPr>
              <a:t>SESSION 1-6.1: TYPES OF HEAT EXCHANGER</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152400" y="609600"/>
            <a:ext cx="8763000" cy="5791200"/>
          </a:xfrm>
        </p:spPr>
        <p:txBody>
          <a:bodyPr>
            <a:normAutofit fontScale="92500" lnSpcReduction="20000"/>
          </a:bodyPr>
          <a:lstStyle/>
          <a:p>
            <a:pPr marL="457200" indent="-457200" algn="just"/>
            <a:r>
              <a:rPr lang="en-GB" sz="2200" b="1" i="1" u="sng" dirty="0">
                <a:solidFill>
                  <a:schemeClr val="tx1"/>
                </a:solidFill>
              </a:rPr>
              <a:t>Regenerative  Heat Exchanger</a:t>
            </a:r>
          </a:p>
          <a:p>
            <a:pPr marL="457200" indent="-457200" algn="just">
              <a:buFont typeface="Wingdings" pitchFamily="2" charset="2"/>
              <a:buChar char="§"/>
            </a:pPr>
            <a:r>
              <a:rPr lang="en-GB" sz="2200" b="1" i="1" dirty="0">
                <a:solidFill>
                  <a:schemeClr val="tx2"/>
                </a:solidFill>
              </a:rPr>
              <a:t>It involves the alternate passage of the hot and cold fluid streams through the same flow area.</a:t>
            </a:r>
          </a:p>
          <a:p>
            <a:pPr marL="457200" indent="-457200" algn="just">
              <a:buFont typeface="Wingdings" pitchFamily="2" charset="2"/>
              <a:buChar char="§"/>
            </a:pPr>
            <a:r>
              <a:rPr lang="en-GB" sz="2200" dirty="0">
                <a:solidFill>
                  <a:schemeClr val="tx1"/>
                </a:solidFill>
              </a:rPr>
              <a:t>The </a:t>
            </a:r>
            <a:r>
              <a:rPr lang="en-GB" sz="2200" b="1" u="sng" dirty="0">
                <a:solidFill>
                  <a:srgbClr val="FF0000"/>
                </a:solidFill>
              </a:rPr>
              <a:t>static-type regenerative </a:t>
            </a:r>
            <a:r>
              <a:rPr lang="en-GB" sz="2200" dirty="0">
                <a:solidFill>
                  <a:schemeClr val="tx1"/>
                </a:solidFill>
              </a:rPr>
              <a:t>heat exchanger is basically a porous mass that has a heat storage capacity, such as a ceramic wire mesh. Hot and cold fluids flow through this porous mass alternatively. Heat is transferred from the  hot fluid to the matrix of the regenerator during the flow of the hot fluid, and from the matrix to the cold fluid during the flow of the cold fluid. Thus, the matrix serves as a temporary heat storage medium.</a:t>
            </a:r>
          </a:p>
          <a:p>
            <a:pPr marL="457200" indent="-457200" algn="just">
              <a:buFont typeface="Wingdings" pitchFamily="2" charset="2"/>
              <a:buChar char="§"/>
            </a:pPr>
            <a:r>
              <a:rPr lang="en-GB" sz="2200" dirty="0">
                <a:solidFill>
                  <a:schemeClr val="tx1"/>
                </a:solidFill>
              </a:rPr>
              <a:t>The </a:t>
            </a:r>
            <a:r>
              <a:rPr lang="en-GB" sz="2200" b="1" u="sng" dirty="0">
                <a:solidFill>
                  <a:srgbClr val="FF0000"/>
                </a:solidFill>
              </a:rPr>
              <a:t>dynamic-type regenerator </a:t>
            </a:r>
            <a:r>
              <a:rPr lang="en-GB" sz="2200" dirty="0">
                <a:solidFill>
                  <a:schemeClr val="tx1"/>
                </a:solidFill>
              </a:rPr>
              <a:t>involves a rotating drum and continuous flow of the hot fluid and cold fluid through different portions of the drum so that any portion of the drum passes periodically through the hot stream, storing heat, and then through the cold stream, </a:t>
            </a:r>
            <a:r>
              <a:rPr lang="en-GB" sz="2200" i="1" dirty="0">
                <a:solidFill>
                  <a:schemeClr val="tx1"/>
                </a:solidFill>
              </a:rPr>
              <a:t>rejecting</a:t>
            </a:r>
            <a:r>
              <a:rPr lang="en-GB" sz="2200" dirty="0">
                <a:solidFill>
                  <a:schemeClr val="tx1"/>
                </a:solidFill>
              </a:rPr>
              <a:t> this </a:t>
            </a:r>
            <a:r>
              <a:rPr lang="en-GB" sz="2200" i="1" dirty="0">
                <a:solidFill>
                  <a:schemeClr val="tx1"/>
                </a:solidFill>
              </a:rPr>
              <a:t>stored</a:t>
            </a:r>
            <a:r>
              <a:rPr lang="en-GB" sz="2200" dirty="0">
                <a:solidFill>
                  <a:schemeClr val="tx1"/>
                </a:solidFill>
              </a:rPr>
              <a:t> heat. Again the drum serves as the medium to transport the heat from the hot to the cold fluid stream.</a:t>
            </a:r>
          </a:p>
          <a:p>
            <a:pPr marL="457200" indent="-457200" algn="just"/>
            <a:r>
              <a:rPr lang="en-GB" sz="2200" dirty="0">
                <a:solidFill>
                  <a:schemeClr val="tx1"/>
                </a:solidFill>
              </a:rPr>
              <a:t>Note:</a:t>
            </a:r>
          </a:p>
          <a:p>
            <a:pPr marL="457200" indent="-457200" algn="just">
              <a:buFont typeface="Wingdings" pitchFamily="2" charset="2"/>
              <a:buChar char="§"/>
            </a:pPr>
            <a:r>
              <a:rPr lang="en-GB" sz="2200" b="1" dirty="0">
                <a:solidFill>
                  <a:schemeClr val="tx2"/>
                </a:solidFill>
              </a:rPr>
              <a:t>Heat exchangers are often given specific names to reflect the specific application for which they are used. For example, </a:t>
            </a:r>
            <a:r>
              <a:rPr lang="en-GB" sz="2200" b="1" u="sng" dirty="0">
                <a:solidFill>
                  <a:schemeClr val="tx2"/>
                </a:solidFill>
              </a:rPr>
              <a:t>a </a:t>
            </a:r>
            <a:r>
              <a:rPr lang="en-GB" sz="2200" b="1" i="1" u="sng" dirty="0">
                <a:solidFill>
                  <a:schemeClr val="tx2"/>
                </a:solidFill>
              </a:rPr>
              <a:t>condenser</a:t>
            </a:r>
            <a:r>
              <a:rPr lang="en-GB" sz="2200" b="1" u="sng" dirty="0">
                <a:solidFill>
                  <a:schemeClr val="tx2"/>
                </a:solidFill>
              </a:rPr>
              <a:t> is a heat exchanger in which one of the fluids gives up heat and condenses as it flows through the heat exchanger</a:t>
            </a:r>
            <a:r>
              <a:rPr lang="en-GB" sz="2200" b="1" dirty="0">
                <a:solidFill>
                  <a:schemeClr val="tx2"/>
                </a:solidFill>
              </a:rPr>
              <a:t>. </a:t>
            </a:r>
            <a:r>
              <a:rPr lang="en-GB" sz="2200" b="1" dirty="0">
                <a:solidFill>
                  <a:srgbClr val="FF0000"/>
                </a:solidFill>
              </a:rPr>
              <a:t>A </a:t>
            </a:r>
            <a:r>
              <a:rPr lang="en-GB" sz="2200" b="1" i="1" dirty="0">
                <a:solidFill>
                  <a:srgbClr val="FF0000"/>
                </a:solidFill>
              </a:rPr>
              <a:t>boiler</a:t>
            </a:r>
            <a:r>
              <a:rPr lang="en-GB" sz="2200" b="1" dirty="0">
                <a:solidFill>
                  <a:srgbClr val="FF0000"/>
                </a:solidFill>
              </a:rPr>
              <a:t> is another heat exchanger in which one of the fluids absorbs heat and vaporises</a:t>
            </a:r>
            <a:r>
              <a:rPr lang="en-GB" sz="2200" b="1" dirty="0">
                <a:solidFill>
                  <a:schemeClr val="tx2"/>
                </a:solidFill>
              </a:rPr>
              <a:t>. </a:t>
            </a:r>
            <a:r>
              <a:rPr lang="en-GB" sz="2200" b="1" dirty="0">
                <a:solidFill>
                  <a:schemeClr val="tx1"/>
                </a:solidFill>
              </a:rPr>
              <a:t>A space radiator is a heat exchanger that transfers heat from the hot fluid to the surrounding space by radiation. </a:t>
            </a:r>
            <a:endParaRPr lang="en-US" sz="2200" b="1" dirty="0">
              <a:solidFill>
                <a:schemeClr val="tx1"/>
              </a:solidFill>
            </a:endParaRPr>
          </a:p>
          <a:p>
            <a:pPr marL="457200" indent="-457200" algn="just">
              <a:buFont typeface="Wingdings" pitchFamily="2" charset="2"/>
              <a:buChar char="§"/>
            </a:pPr>
            <a:endParaRPr lang="en-GB" sz="2000" dirty="0">
              <a:solidFill>
                <a:schemeClr val="tx1"/>
              </a:solidFill>
            </a:endParaRPr>
          </a:p>
          <a:p>
            <a:pPr marL="457200" indent="-457200" algn="just"/>
            <a:endParaRPr lang="en-GB" sz="2000" b="1" i="1" dirty="0">
              <a:solidFill>
                <a:schemeClr val="tx1"/>
              </a:solidFill>
            </a:endParaRPr>
          </a:p>
          <a:p>
            <a:pPr marL="457200" indent="-457200" algn="just">
              <a:buFont typeface="Wingdings" pitchFamily="2" charset="2"/>
              <a:buChar char="§"/>
            </a:pPr>
            <a:endParaRPr lang="en-GB" sz="2000" b="1" i="1" dirty="0">
              <a:solidFill>
                <a:schemeClr val="tx1"/>
              </a:solidFill>
            </a:endParaRPr>
          </a:p>
          <a:p>
            <a:pPr marL="457200" indent="-457200" algn="just">
              <a:buFont typeface="Wingdings" pitchFamily="2" charset="2"/>
              <a:buChar char="§"/>
            </a:pPr>
            <a:endParaRPr lang="en-GB" sz="2000" b="1" i="1" dirty="0">
              <a:solidFill>
                <a:schemeClr val="tx1"/>
              </a:solidFill>
            </a:endParaRPr>
          </a:p>
          <a:p>
            <a:pPr marL="457200" indent="-457200" algn="just">
              <a:buFont typeface="Wingdings" pitchFamily="2" charset="2"/>
              <a:buChar char="§"/>
            </a:pPr>
            <a:endParaRPr lang="en-GB" sz="2000" b="1" i="1" dirty="0">
              <a:solidFill>
                <a:schemeClr val="tx1"/>
              </a:solidFill>
            </a:endParaRPr>
          </a:p>
          <a:p>
            <a:pPr marL="457200" indent="-457200" algn="just">
              <a:buFont typeface="Wingdings" pitchFamily="2" charset="2"/>
              <a:buChar char="§"/>
            </a:pPr>
            <a:endParaRPr lang="en-GB" sz="2000" b="1" i="1" dirty="0">
              <a:solidFill>
                <a:schemeClr val="tx1"/>
              </a:solidFill>
            </a:endParaRPr>
          </a:p>
          <a:p>
            <a:pPr marL="457200" indent="-457200" algn="just">
              <a:buFont typeface="Wingdings" pitchFamily="2" charset="2"/>
              <a:buChar char="§"/>
            </a:pPr>
            <a:endParaRPr lang="en-GB" sz="2000" b="1" i="1" dirty="0">
              <a:solidFill>
                <a:schemeClr val="tx1"/>
              </a:solidFill>
            </a:endParaRPr>
          </a:p>
          <a:p>
            <a:pPr marL="457200" indent="-457200" algn="just">
              <a:buFont typeface="Wingdings" pitchFamily="2" charset="2"/>
              <a:buChar char="§"/>
            </a:pPr>
            <a:endParaRPr lang="en-GB" sz="2000" b="1" i="1" dirty="0">
              <a:solidFill>
                <a:schemeClr val="tx1"/>
              </a:solidFill>
            </a:endParaRPr>
          </a:p>
          <a:p>
            <a:pPr marL="457200" indent="-457200" algn="just">
              <a:buFont typeface="Wingdings" pitchFamily="2" charset="2"/>
              <a:buChar char="§"/>
            </a:pPr>
            <a:endParaRPr lang="en-GB" sz="2000" b="1" i="1" dirty="0">
              <a:solidFill>
                <a:schemeClr val="tx1"/>
              </a:solidFill>
            </a:endParaRPr>
          </a:p>
          <a:p>
            <a:pPr marL="457200" indent="-457200" algn="just">
              <a:buFont typeface="Wingdings" pitchFamily="2" charset="2"/>
              <a:buChar char="§"/>
            </a:pPr>
            <a:endParaRPr lang="en-GB" sz="2000" dirty="0">
              <a:solidFill>
                <a:schemeClr val="tx1"/>
              </a:solidFill>
            </a:endParaRPr>
          </a:p>
          <a:p>
            <a:pPr marL="457200" indent="-457200" algn="just"/>
            <a:endParaRPr lang="en-GB" sz="2000" dirty="0">
              <a:solidFill>
                <a:schemeClr val="tx1"/>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a:solidFill>
                  <a:srgbClr val="002060"/>
                </a:solidFill>
                <a:latin typeface="Times New Roman" pitchFamily="18" charset="0"/>
                <a:cs typeface="Times New Roman" pitchFamily="18" charset="0"/>
              </a:rPr>
              <a:t>PROF. F.K. FORSON; ME 366 LECTURE 8</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1162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201"/>
            <a:ext cx="7772400" cy="533400"/>
          </a:xfrm>
        </p:spPr>
        <p:txBody>
          <a:bodyPr>
            <a:normAutofit fontScale="90000"/>
          </a:bodyPr>
          <a:lstStyle/>
          <a:p>
            <a:r>
              <a:rPr lang="en-US" sz="2400" b="1" dirty="0">
                <a:solidFill>
                  <a:srgbClr val="FF0000"/>
                </a:solidFill>
                <a:latin typeface="Arial Black" pitchFamily="34" charset="0"/>
              </a:rPr>
              <a:t>SESSION 1-6.2: OVERALL HEAT TRANSFER COEFFICIENT</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152400" y="609600"/>
            <a:ext cx="8763000" cy="6096000"/>
          </a:xfrm>
        </p:spPr>
        <p:txBody>
          <a:bodyPr>
            <a:normAutofit/>
          </a:bodyPr>
          <a:lstStyle/>
          <a:p>
            <a:pPr marL="457200" indent="-457200" algn="just">
              <a:buFont typeface="Wingdings" pitchFamily="2" charset="2"/>
              <a:buChar char="§"/>
            </a:pPr>
            <a:r>
              <a:rPr lang="en-GB" sz="1600" b="1" i="1" dirty="0">
                <a:solidFill>
                  <a:schemeClr val="tx2"/>
                </a:solidFill>
              </a:rPr>
              <a:t>A heat exchanger typically involves two flowing fluids separated by a solid wall. Any radiation effects may usually be included in the convection transfer coefficients.</a:t>
            </a:r>
          </a:p>
          <a:p>
            <a:pPr marL="457200" indent="-457200" algn="just">
              <a:buFont typeface="Wingdings" pitchFamily="2" charset="2"/>
              <a:buChar char="§"/>
            </a:pPr>
            <a:r>
              <a:rPr lang="en-GB" sz="1600" dirty="0">
                <a:solidFill>
                  <a:schemeClr val="tx1"/>
                </a:solidFill>
              </a:rPr>
              <a:t>The thermal resistance network associated with this heat transfer process involves two convection and one conduction resistances, as shown in </a:t>
            </a:r>
            <a:r>
              <a:rPr lang="en-GB" sz="1600" b="1" dirty="0">
                <a:solidFill>
                  <a:schemeClr val="tx1"/>
                </a:solidFill>
              </a:rPr>
              <a:t>Figure 79</a:t>
            </a:r>
            <a:r>
              <a:rPr lang="en-GB" sz="1600" dirty="0">
                <a:solidFill>
                  <a:schemeClr val="tx1"/>
                </a:solidFill>
              </a:rPr>
              <a:t>. </a:t>
            </a:r>
          </a:p>
          <a:p>
            <a:pPr marL="457200" indent="-457200" algn="just">
              <a:buFont typeface="Wingdings" pitchFamily="2" charset="2"/>
              <a:buChar char="§"/>
            </a:pPr>
            <a:endParaRPr lang="en-US" sz="1600" dirty="0">
              <a:solidFill>
                <a:schemeClr val="tx1"/>
              </a:solidFill>
            </a:endParaRPr>
          </a:p>
          <a:p>
            <a:pPr marL="457200" indent="-457200" algn="just"/>
            <a:endParaRPr lang="en-US" sz="2000" dirty="0">
              <a:solidFill>
                <a:schemeClr val="tx1"/>
              </a:solidFill>
            </a:endParaRPr>
          </a:p>
          <a:p>
            <a:pPr marL="457200" indent="-457200" algn="just">
              <a:buFont typeface="Wingdings" pitchFamily="2" charset="2"/>
              <a:buChar char="§"/>
            </a:pPr>
            <a:endParaRPr lang="en-GB" sz="2000" dirty="0">
              <a:solidFill>
                <a:schemeClr val="tx1"/>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a:solidFill>
                  <a:srgbClr val="002060"/>
                </a:solidFill>
                <a:latin typeface="Times New Roman" pitchFamily="18" charset="0"/>
                <a:cs typeface="Times New Roman" pitchFamily="18" charset="0"/>
              </a:rPr>
              <a:t>PROF. F.K. FORSON; ME 366 LECTURE 8</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1162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16066" name="Picture 19" descr="fig 5-5.jpg"/>
          <p:cNvPicPr>
            <a:picLocks noChangeAspect="1" noChangeArrowheads="1"/>
          </p:cNvPicPr>
          <p:nvPr/>
        </p:nvPicPr>
        <p:blipFill>
          <a:blip r:embed="rId3">
            <a:lum bright="-20000" contrast="40000"/>
          </a:blip>
          <a:srcRect/>
          <a:stretch>
            <a:fillRect/>
          </a:stretch>
        </p:blipFill>
        <p:spPr bwMode="auto">
          <a:xfrm>
            <a:off x="1066800" y="1752600"/>
            <a:ext cx="4419600" cy="4648200"/>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201"/>
            <a:ext cx="7772400" cy="533400"/>
          </a:xfrm>
        </p:spPr>
        <p:txBody>
          <a:bodyPr>
            <a:normAutofit fontScale="90000"/>
          </a:bodyPr>
          <a:lstStyle/>
          <a:p>
            <a:r>
              <a:rPr lang="en-US" sz="2400" b="1" dirty="0">
                <a:solidFill>
                  <a:srgbClr val="FF0000"/>
                </a:solidFill>
                <a:latin typeface="Arial Black" pitchFamily="34" charset="0"/>
              </a:rPr>
              <a:t>SESSION 1-6.2: OVERALL HEAT TRANSFER COEFFICIENT</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152400" y="609600"/>
            <a:ext cx="8763000" cy="6096000"/>
          </a:xfrm>
        </p:spPr>
        <p:txBody>
          <a:bodyPr>
            <a:normAutofit/>
          </a:bodyPr>
          <a:lstStyle/>
          <a:p>
            <a:pPr marL="457200" indent="-457200" algn="just">
              <a:buFont typeface="Wingdings" pitchFamily="2" charset="2"/>
              <a:buChar char="§"/>
            </a:pPr>
            <a:r>
              <a:rPr lang="en-US" sz="2000" dirty="0">
                <a:solidFill>
                  <a:schemeClr val="tx1"/>
                </a:solidFill>
              </a:rPr>
              <a:t>The total thermal resistance of the heat exchanger becomes;</a:t>
            </a:r>
          </a:p>
          <a:p>
            <a:pPr marL="457200" indent="-457200" algn="just"/>
            <a:r>
              <a:rPr lang="en-US" sz="2000" dirty="0">
                <a:solidFill>
                  <a:schemeClr val="tx1"/>
                </a:solidFill>
              </a:rPr>
              <a:t>                                                                                                                        </a:t>
            </a:r>
            <a:r>
              <a:rPr lang="en-US" sz="2000" b="1" i="1" dirty="0">
                <a:solidFill>
                  <a:schemeClr val="tx1"/>
                </a:solidFill>
              </a:rPr>
              <a:t>(6.2)</a:t>
            </a:r>
          </a:p>
          <a:p>
            <a:pPr marL="457200" indent="-457200" algn="just"/>
            <a:endParaRPr lang="en-GB" sz="2000" dirty="0"/>
          </a:p>
          <a:p>
            <a:pPr marL="457200" indent="-457200" algn="just"/>
            <a:r>
              <a:rPr lang="en-GB" sz="2000" b="1" i="1" dirty="0">
                <a:solidFill>
                  <a:schemeClr val="tx2"/>
                </a:solidFill>
              </a:rPr>
              <a:t>Where </a:t>
            </a:r>
            <a:r>
              <a:rPr lang="el-GR" sz="2000" b="1" i="1" dirty="0">
                <a:solidFill>
                  <a:schemeClr val="tx2"/>
                </a:solidFill>
              </a:rPr>
              <a:t>λ</a:t>
            </a:r>
            <a:r>
              <a:rPr lang="en-GB" sz="2000" b="1" i="1" dirty="0">
                <a:solidFill>
                  <a:schemeClr val="tx2"/>
                </a:solidFill>
              </a:rPr>
              <a:t>  is the thermal conductivity of the wall material and L is the length of the tube. A</a:t>
            </a:r>
            <a:r>
              <a:rPr lang="en-GB" sz="2000" b="1" i="1" baseline="-25000" dirty="0">
                <a:solidFill>
                  <a:schemeClr val="tx2"/>
                </a:solidFill>
              </a:rPr>
              <a:t>i</a:t>
            </a:r>
            <a:r>
              <a:rPr lang="en-GB" sz="2000" b="1" i="1" dirty="0">
                <a:solidFill>
                  <a:schemeClr val="tx2"/>
                </a:solidFill>
              </a:rPr>
              <a:t> is the area of the inner surface of the wall that separates the two fluids, and </a:t>
            </a:r>
            <a:r>
              <a:rPr lang="en-GB" sz="2000" b="1" i="1" dirty="0" err="1">
                <a:solidFill>
                  <a:schemeClr val="tx2"/>
                </a:solidFill>
              </a:rPr>
              <a:t>A</a:t>
            </a:r>
            <a:r>
              <a:rPr lang="en-GB" sz="2000" b="1" i="1" baseline="-25000" dirty="0" err="1">
                <a:solidFill>
                  <a:schemeClr val="tx2"/>
                </a:solidFill>
              </a:rPr>
              <a:t>o</a:t>
            </a:r>
            <a:r>
              <a:rPr lang="en-GB" sz="2000" b="1" i="1" dirty="0">
                <a:solidFill>
                  <a:schemeClr val="tx2"/>
                </a:solidFill>
              </a:rPr>
              <a:t> is the area of the outer surface of the wall</a:t>
            </a:r>
            <a:endParaRPr lang="en-US" sz="2000" b="1" i="1" dirty="0">
              <a:solidFill>
                <a:schemeClr val="tx2"/>
              </a:solidFill>
            </a:endParaRPr>
          </a:p>
          <a:p>
            <a:pPr marL="457200" indent="-457200" algn="just">
              <a:buFont typeface="Wingdings" pitchFamily="2" charset="2"/>
              <a:buChar char="§"/>
            </a:pPr>
            <a:r>
              <a:rPr lang="en-GB" sz="2000" dirty="0">
                <a:solidFill>
                  <a:schemeClr val="tx1"/>
                </a:solidFill>
              </a:rPr>
              <a:t>In the analysis of heat exchangers, it is convenient to combine all the thermal resistances in the path of heat flow from the hot fluid to the cold fluid into a single resistance </a:t>
            </a:r>
            <a:r>
              <a:rPr lang="en-GB" sz="2000" i="1" dirty="0">
                <a:solidFill>
                  <a:schemeClr val="tx1"/>
                </a:solidFill>
              </a:rPr>
              <a:t>R</a:t>
            </a:r>
            <a:r>
              <a:rPr lang="en-GB" sz="2000" dirty="0">
                <a:solidFill>
                  <a:schemeClr val="tx1"/>
                </a:solidFill>
              </a:rPr>
              <a:t>, and to express the rate of the heat transfer between the two fluids as:                                                                                     </a:t>
            </a:r>
            <a:r>
              <a:rPr lang="en-GB" sz="2000" b="1" i="1" dirty="0">
                <a:solidFill>
                  <a:schemeClr val="tx1"/>
                </a:solidFill>
              </a:rPr>
              <a:t>(6.3) </a:t>
            </a:r>
          </a:p>
          <a:p>
            <a:pPr marL="457200" indent="-457200" algn="just"/>
            <a:endParaRPr lang="en-GB" sz="2000" b="1" i="1" dirty="0">
              <a:solidFill>
                <a:schemeClr val="tx2"/>
              </a:solidFill>
            </a:endParaRPr>
          </a:p>
          <a:p>
            <a:pPr marL="457200" indent="-457200" algn="just"/>
            <a:r>
              <a:rPr lang="en-GB" sz="2000" b="1" i="1" dirty="0">
                <a:solidFill>
                  <a:schemeClr val="tx2"/>
                </a:solidFill>
              </a:rPr>
              <a:t>where U is the overall heat transfer coefficient, whose units is W/m</a:t>
            </a:r>
            <a:r>
              <a:rPr lang="en-GB" sz="2000" b="1" i="1" baseline="30000" dirty="0">
                <a:solidFill>
                  <a:schemeClr val="tx2"/>
                </a:solidFill>
              </a:rPr>
              <a:t>2</a:t>
            </a:r>
            <a:r>
              <a:rPr lang="en-GB" sz="2000" b="1" i="1" dirty="0">
                <a:solidFill>
                  <a:schemeClr val="tx2"/>
                </a:solidFill>
              </a:rPr>
              <a:t> K. </a:t>
            </a:r>
          </a:p>
          <a:p>
            <a:pPr marL="457200" indent="-457200" algn="just">
              <a:buFont typeface="Wingdings" pitchFamily="2" charset="2"/>
              <a:buChar char="§"/>
            </a:pPr>
            <a:r>
              <a:rPr lang="en-GB" sz="2000" dirty="0">
                <a:solidFill>
                  <a:schemeClr val="tx1"/>
                </a:solidFill>
              </a:rPr>
              <a:t>Cancelling </a:t>
            </a:r>
            <a:r>
              <a:rPr lang="el-GR" sz="2000" dirty="0">
                <a:solidFill>
                  <a:schemeClr val="tx1"/>
                </a:solidFill>
              </a:rPr>
              <a:t>Δ</a:t>
            </a:r>
            <a:r>
              <a:rPr lang="en-US" sz="2000" dirty="0">
                <a:solidFill>
                  <a:schemeClr val="tx1"/>
                </a:solidFill>
              </a:rPr>
              <a:t>T</a:t>
            </a:r>
            <a:r>
              <a:rPr lang="en-GB" sz="2000" dirty="0">
                <a:solidFill>
                  <a:schemeClr val="tx1"/>
                </a:solidFill>
              </a:rPr>
              <a:t> , Equation 6.3 reduces to: </a:t>
            </a:r>
          </a:p>
          <a:p>
            <a:pPr marL="457200" indent="-457200" algn="just">
              <a:buFont typeface="Wingdings" pitchFamily="2" charset="2"/>
              <a:buChar char="§"/>
            </a:pPr>
            <a:endParaRPr lang="en-GB" sz="2000" dirty="0">
              <a:solidFill>
                <a:schemeClr val="tx1"/>
              </a:solidFill>
            </a:endParaRPr>
          </a:p>
          <a:p>
            <a:pPr marL="457200" indent="-457200" algn="just"/>
            <a:r>
              <a:rPr lang="en-GB" sz="2000" dirty="0">
                <a:solidFill>
                  <a:schemeClr val="tx1"/>
                </a:solidFill>
              </a:rPr>
              <a:t>                                                                                                                     </a:t>
            </a:r>
            <a:r>
              <a:rPr lang="en-GB" sz="2000" b="1" i="1" dirty="0">
                <a:solidFill>
                  <a:schemeClr val="tx1"/>
                </a:solidFill>
              </a:rPr>
              <a:t>(6.4)</a:t>
            </a:r>
          </a:p>
          <a:p>
            <a:pPr marL="457200" indent="-457200" algn="just">
              <a:buFont typeface="Wingdings" pitchFamily="2" charset="2"/>
              <a:buChar char="§"/>
            </a:pPr>
            <a:endParaRPr lang="en-US" sz="2000" dirty="0">
              <a:solidFill>
                <a:schemeClr val="tx1"/>
              </a:solidFill>
            </a:endParaRPr>
          </a:p>
          <a:p>
            <a:pPr marL="457200" indent="-457200" algn="just">
              <a:buFont typeface="Wingdings" pitchFamily="2" charset="2"/>
              <a:buChar char="§"/>
            </a:pPr>
            <a:endParaRPr lang="en-GB" sz="2000" dirty="0">
              <a:solidFill>
                <a:schemeClr val="tx1"/>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a:solidFill>
                  <a:srgbClr val="002060"/>
                </a:solidFill>
                <a:latin typeface="Times New Roman" pitchFamily="18" charset="0"/>
                <a:cs typeface="Times New Roman" pitchFamily="18" charset="0"/>
              </a:rPr>
              <a:t>PROF. F.K. FORSON; ME 366 LECTURE 8</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1162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18113" name="Object 1"/>
          <p:cNvGraphicFramePr>
            <a:graphicFrameLocks noChangeAspect="1"/>
          </p:cNvGraphicFramePr>
          <p:nvPr/>
        </p:nvGraphicFramePr>
        <p:xfrm>
          <a:off x="1219200" y="1066800"/>
          <a:ext cx="4419600" cy="762000"/>
        </p:xfrm>
        <a:graphic>
          <a:graphicData uri="http://schemas.openxmlformats.org/presentationml/2006/ole">
            <mc:AlternateContent xmlns:mc="http://schemas.openxmlformats.org/markup-compatibility/2006">
              <mc:Choice xmlns:v="urn:schemas-microsoft-com:vml" Requires="v">
                <p:oleObj name="Equation" r:id="rId3" imgW="1764534" imgH="444307" progId="Equation.3">
                  <p:embed/>
                </p:oleObj>
              </mc:Choice>
              <mc:Fallback>
                <p:oleObj name="Equation" r:id="rId3" imgW="1764534" imgH="444307" progId="Equation.3">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066800"/>
                        <a:ext cx="44196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811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18115" name="Object 3"/>
          <p:cNvGraphicFramePr>
            <a:graphicFrameLocks noChangeAspect="1"/>
          </p:cNvGraphicFramePr>
          <p:nvPr/>
        </p:nvGraphicFramePr>
        <p:xfrm>
          <a:off x="2286000" y="3657600"/>
          <a:ext cx="3886200" cy="609600"/>
        </p:xfrm>
        <a:graphic>
          <a:graphicData uri="http://schemas.openxmlformats.org/presentationml/2006/ole">
            <mc:AlternateContent xmlns:mc="http://schemas.openxmlformats.org/markup-compatibility/2006">
              <mc:Choice xmlns:v="urn:schemas-microsoft-com:vml" Requires="v">
                <p:oleObj name="Equation" r:id="rId5" imgW="2425700" imgH="393700" progId="Equation.3">
                  <p:embed/>
                </p:oleObj>
              </mc:Choice>
              <mc:Fallback>
                <p:oleObj name="Equation" r:id="rId5" imgW="2425700" imgH="3937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3657600"/>
                        <a:ext cx="38862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811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18117" name="Object 5"/>
          <p:cNvGraphicFramePr>
            <a:graphicFrameLocks noChangeAspect="1"/>
          </p:cNvGraphicFramePr>
          <p:nvPr/>
        </p:nvGraphicFramePr>
        <p:xfrm>
          <a:off x="685800" y="5257800"/>
          <a:ext cx="5334000" cy="838200"/>
        </p:xfrm>
        <a:graphic>
          <a:graphicData uri="http://schemas.openxmlformats.org/presentationml/2006/ole">
            <mc:AlternateContent xmlns:mc="http://schemas.openxmlformats.org/markup-compatibility/2006">
              <mc:Choice xmlns:v="urn:schemas-microsoft-com:vml" Requires="v">
                <p:oleObj name="Equation" r:id="rId7" imgW="3149600" imgH="444500" progId="Equation.3">
                  <p:embed/>
                </p:oleObj>
              </mc:Choice>
              <mc:Fallback>
                <p:oleObj name="Equation" r:id="rId7" imgW="3149600" imgH="444500" progId="Equation.3">
                  <p:embed/>
                  <p:pic>
                    <p:nvPicPr>
                      <p:cNvPr id="0"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800" y="5257800"/>
                        <a:ext cx="53340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201"/>
            <a:ext cx="7772400" cy="533400"/>
          </a:xfrm>
        </p:spPr>
        <p:txBody>
          <a:bodyPr>
            <a:normAutofit fontScale="90000"/>
          </a:bodyPr>
          <a:lstStyle/>
          <a:p>
            <a:r>
              <a:rPr lang="en-US" sz="2400" b="1" dirty="0">
                <a:solidFill>
                  <a:srgbClr val="FF0000"/>
                </a:solidFill>
                <a:latin typeface="Arial Black" pitchFamily="34" charset="0"/>
              </a:rPr>
              <a:t>SESSION 1-6.2: OVERALL HEAT TRANSFER COEFFICIENT</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152400" y="609600"/>
            <a:ext cx="8763000" cy="6096000"/>
          </a:xfrm>
        </p:spPr>
        <p:txBody>
          <a:bodyPr>
            <a:normAutofit/>
          </a:bodyPr>
          <a:lstStyle/>
          <a:p>
            <a:pPr marL="457200" indent="-457200" algn="just"/>
            <a:r>
              <a:rPr lang="en-US" sz="2000" dirty="0">
                <a:solidFill>
                  <a:schemeClr val="tx1"/>
                </a:solidFill>
              </a:rPr>
              <a:t>Note:</a:t>
            </a:r>
          </a:p>
          <a:p>
            <a:pPr marL="457200" indent="-457200" algn="just">
              <a:buFont typeface="Wingdings" pitchFamily="2" charset="2"/>
              <a:buChar char="§"/>
            </a:pPr>
            <a:r>
              <a:rPr lang="en-GB" sz="2000" b="1" i="1" dirty="0">
                <a:solidFill>
                  <a:schemeClr val="tx2"/>
                </a:solidFill>
              </a:rPr>
              <a:t>U</a:t>
            </a:r>
            <a:r>
              <a:rPr lang="en-GB" sz="2000" b="1" i="1" baseline="-25000" dirty="0">
                <a:solidFill>
                  <a:schemeClr val="tx2"/>
                </a:solidFill>
              </a:rPr>
              <a:t>i</a:t>
            </a:r>
            <a:r>
              <a:rPr lang="en-GB" sz="2000" b="1" i="1" dirty="0">
                <a:solidFill>
                  <a:schemeClr val="tx2"/>
                </a:solidFill>
              </a:rPr>
              <a:t>A</a:t>
            </a:r>
            <a:r>
              <a:rPr lang="en-GB" sz="2000" b="1" i="1" baseline="-25000" dirty="0">
                <a:solidFill>
                  <a:schemeClr val="tx2"/>
                </a:solidFill>
              </a:rPr>
              <a:t>i</a:t>
            </a:r>
            <a:r>
              <a:rPr lang="en-GB" sz="2000" b="1" i="1" dirty="0">
                <a:solidFill>
                  <a:schemeClr val="tx2"/>
                </a:solidFill>
              </a:rPr>
              <a:t> = </a:t>
            </a:r>
            <a:r>
              <a:rPr lang="en-GB" sz="2000" b="1" i="1" dirty="0" err="1">
                <a:solidFill>
                  <a:schemeClr val="tx2"/>
                </a:solidFill>
              </a:rPr>
              <a:t>U</a:t>
            </a:r>
            <a:r>
              <a:rPr lang="en-GB" sz="2000" b="1" i="1" baseline="-25000" dirty="0" err="1">
                <a:solidFill>
                  <a:schemeClr val="tx2"/>
                </a:solidFill>
              </a:rPr>
              <a:t>o</a:t>
            </a:r>
            <a:r>
              <a:rPr lang="en-GB" sz="2000" b="1" i="1" dirty="0" err="1">
                <a:solidFill>
                  <a:schemeClr val="tx2"/>
                </a:solidFill>
              </a:rPr>
              <a:t>A</a:t>
            </a:r>
            <a:r>
              <a:rPr lang="en-GB" sz="2000" b="1" i="1" baseline="-25000" dirty="0" err="1">
                <a:solidFill>
                  <a:schemeClr val="tx2"/>
                </a:solidFill>
              </a:rPr>
              <a:t>o</a:t>
            </a:r>
            <a:r>
              <a:rPr lang="en-GB" sz="2000" b="1" i="1" dirty="0">
                <a:solidFill>
                  <a:schemeClr val="tx2"/>
                </a:solidFill>
              </a:rPr>
              <a:t> but </a:t>
            </a:r>
            <a:r>
              <a:rPr lang="en-GB" sz="2000" b="1" i="1" dirty="0" err="1">
                <a:solidFill>
                  <a:schemeClr val="tx2"/>
                </a:solidFill>
              </a:rPr>
              <a:t>U</a:t>
            </a:r>
            <a:r>
              <a:rPr lang="en-GB" sz="2000" b="1" i="1" baseline="-25000" dirty="0" err="1">
                <a:solidFill>
                  <a:schemeClr val="tx2"/>
                </a:solidFill>
              </a:rPr>
              <a:t>i</a:t>
            </a:r>
            <a:r>
              <a:rPr lang="en-GB" sz="2000" b="1" i="1" dirty="0">
                <a:solidFill>
                  <a:schemeClr val="tx2"/>
                </a:solidFill>
              </a:rPr>
              <a:t> ≠ </a:t>
            </a:r>
            <a:r>
              <a:rPr lang="en-GB" sz="2000" b="1" i="1" dirty="0" err="1">
                <a:solidFill>
                  <a:schemeClr val="tx2"/>
                </a:solidFill>
              </a:rPr>
              <a:t>U</a:t>
            </a:r>
            <a:r>
              <a:rPr lang="en-GB" sz="2000" b="1" i="1" baseline="-25000" dirty="0" err="1">
                <a:solidFill>
                  <a:schemeClr val="tx2"/>
                </a:solidFill>
              </a:rPr>
              <a:t>o</a:t>
            </a:r>
            <a:r>
              <a:rPr lang="en-GB" sz="2000" b="1" i="1" dirty="0">
                <a:solidFill>
                  <a:schemeClr val="tx2"/>
                </a:solidFill>
              </a:rPr>
              <a:t> unless A</a:t>
            </a:r>
            <a:r>
              <a:rPr lang="en-GB" sz="2000" b="1" i="1" baseline="-25000" dirty="0">
                <a:solidFill>
                  <a:schemeClr val="tx2"/>
                </a:solidFill>
              </a:rPr>
              <a:t>i</a:t>
            </a:r>
            <a:r>
              <a:rPr lang="en-GB" sz="2000" b="1" i="1" dirty="0">
                <a:solidFill>
                  <a:schemeClr val="tx2"/>
                </a:solidFill>
              </a:rPr>
              <a:t> = </a:t>
            </a:r>
            <a:r>
              <a:rPr lang="en-GB" sz="2000" b="1" i="1" dirty="0" err="1">
                <a:solidFill>
                  <a:schemeClr val="tx2"/>
                </a:solidFill>
              </a:rPr>
              <a:t>A</a:t>
            </a:r>
            <a:r>
              <a:rPr lang="en-GB" sz="2000" b="1" i="1" baseline="-25000" dirty="0" err="1">
                <a:solidFill>
                  <a:schemeClr val="tx2"/>
                </a:solidFill>
              </a:rPr>
              <a:t>o</a:t>
            </a:r>
            <a:r>
              <a:rPr lang="en-GB" sz="2000" b="1" i="1" dirty="0">
                <a:solidFill>
                  <a:schemeClr val="tx2"/>
                </a:solidFill>
              </a:rPr>
              <a:t>. Therefore, the overall heat transfer coefficient U is meaningless unless the area on which it is based is specified. This is especially the case when one side of the tube wall is finned and the other side is not, since the surface area of the finned side is several times that of the </a:t>
            </a:r>
            <a:r>
              <a:rPr lang="en-GB" sz="2000" b="1" i="1" dirty="0" err="1">
                <a:solidFill>
                  <a:schemeClr val="tx2"/>
                </a:solidFill>
              </a:rPr>
              <a:t>unfinned</a:t>
            </a:r>
            <a:r>
              <a:rPr lang="en-GB" sz="2000" b="1" i="1" dirty="0">
                <a:solidFill>
                  <a:schemeClr val="tx2"/>
                </a:solidFill>
              </a:rPr>
              <a:t> side. </a:t>
            </a:r>
            <a:r>
              <a:rPr lang="en-US" sz="2000" b="1" i="1" dirty="0">
                <a:solidFill>
                  <a:schemeClr val="tx2"/>
                </a:solidFill>
              </a:rPr>
              <a:t>                                                                                                                        </a:t>
            </a:r>
          </a:p>
          <a:p>
            <a:pPr marL="457200" indent="-457200" algn="just">
              <a:buFont typeface="Wingdings" pitchFamily="2" charset="2"/>
              <a:buChar char="§"/>
            </a:pPr>
            <a:r>
              <a:rPr lang="en-GB" sz="2000" dirty="0">
                <a:solidFill>
                  <a:schemeClr val="tx1"/>
                </a:solidFill>
              </a:rPr>
              <a:t>When the wall thickness of the tube is small and the thermal conductivity of the tube material is high, the thermal resistance of the tube is negligible    (</a:t>
            </a:r>
            <a:r>
              <a:rPr lang="en-GB" sz="2000" dirty="0" err="1">
                <a:solidFill>
                  <a:schemeClr val="tx1"/>
                </a:solidFill>
              </a:rPr>
              <a:t>R</a:t>
            </a:r>
            <a:r>
              <a:rPr lang="en-GB" sz="2000" baseline="-25000" dirty="0" err="1">
                <a:solidFill>
                  <a:schemeClr val="tx1"/>
                </a:solidFill>
              </a:rPr>
              <a:t>wall</a:t>
            </a:r>
            <a:r>
              <a:rPr lang="en-GB" sz="2000" dirty="0">
                <a:solidFill>
                  <a:schemeClr val="tx1"/>
                </a:solidFill>
              </a:rPr>
              <a:t>= 0) and </a:t>
            </a:r>
            <a:r>
              <a:rPr lang="en-GB" sz="2000" i="1" dirty="0" err="1">
                <a:solidFill>
                  <a:schemeClr val="tx1"/>
                </a:solidFill>
              </a:rPr>
              <a:t>U</a:t>
            </a:r>
            <a:r>
              <a:rPr lang="en-GB" sz="2000" i="1" baseline="-25000" dirty="0" err="1">
                <a:solidFill>
                  <a:schemeClr val="tx1"/>
                </a:solidFill>
              </a:rPr>
              <a:t>i</a:t>
            </a:r>
            <a:r>
              <a:rPr lang="en-GB" sz="2000" i="1" dirty="0">
                <a:solidFill>
                  <a:schemeClr val="tx1"/>
                </a:solidFill>
              </a:rPr>
              <a:t> ≈ </a:t>
            </a:r>
            <a:r>
              <a:rPr lang="en-GB" sz="2000" i="1" dirty="0" err="1">
                <a:solidFill>
                  <a:schemeClr val="tx1"/>
                </a:solidFill>
              </a:rPr>
              <a:t>U</a:t>
            </a:r>
            <a:r>
              <a:rPr lang="en-GB" sz="2000" i="1" baseline="-25000" dirty="0" err="1">
                <a:solidFill>
                  <a:schemeClr val="tx1"/>
                </a:solidFill>
              </a:rPr>
              <a:t>o</a:t>
            </a:r>
            <a:r>
              <a:rPr lang="en-GB" sz="2000" dirty="0">
                <a:solidFill>
                  <a:schemeClr val="tx1"/>
                </a:solidFill>
              </a:rPr>
              <a:t> and</a:t>
            </a:r>
          </a:p>
          <a:p>
            <a:pPr marL="457200" indent="-457200" algn="just">
              <a:buFont typeface="Wingdings" pitchFamily="2" charset="2"/>
              <a:buChar char="§"/>
            </a:pPr>
            <a:endParaRPr lang="en-GB" sz="2000" dirty="0">
              <a:solidFill>
                <a:schemeClr val="tx1"/>
              </a:solidFill>
            </a:endParaRPr>
          </a:p>
          <a:p>
            <a:pPr marL="457200" indent="-457200" algn="just">
              <a:buFont typeface="Wingdings" pitchFamily="2" charset="2"/>
              <a:buChar char="§"/>
            </a:pPr>
            <a:r>
              <a:rPr lang="en-GB" sz="2000" dirty="0">
                <a:solidFill>
                  <a:schemeClr val="tx1"/>
                </a:solidFill>
              </a:rPr>
              <a:t>When the tube is finned on one side to enhance heat transfer, the total heat transfer surface area on the finned side becomes, </a:t>
            </a:r>
            <a:endParaRPr lang="en-US" sz="2000" dirty="0">
              <a:solidFill>
                <a:schemeClr val="tx1"/>
              </a:solidFill>
            </a:endParaRPr>
          </a:p>
          <a:p>
            <a:pPr marL="457200" indent="-457200" algn="just">
              <a:buFont typeface="Wingdings" pitchFamily="2" charset="2"/>
              <a:buChar char="§"/>
            </a:pPr>
            <a:r>
              <a:rPr lang="en-GB" sz="2000" dirty="0">
                <a:solidFill>
                  <a:schemeClr val="tx1"/>
                </a:solidFill>
              </a:rPr>
              <a:t>                                                                     (for Isothermal fins)</a:t>
            </a:r>
          </a:p>
          <a:p>
            <a:pPr marL="457200" indent="-457200" algn="just">
              <a:buFont typeface="Wingdings" pitchFamily="2" charset="2"/>
              <a:buChar char="§"/>
            </a:pPr>
            <a:endParaRPr lang="en-GB" sz="2000" dirty="0">
              <a:solidFill>
                <a:schemeClr val="tx1"/>
              </a:solidFill>
            </a:endParaRPr>
          </a:p>
          <a:p>
            <a:pPr marL="457200" indent="-457200" algn="just">
              <a:buFont typeface="Wingdings" pitchFamily="2" charset="2"/>
              <a:buChar char="§"/>
            </a:pPr>
            <a:r>
              <a:rPr lang="en-GB" sz="2000" dirty="0">
                <a:solidFill>
                  <a:schemeClr val="tx1"/>
                </a:solidFill>
              </a:rPr>
              <a:t>                                                                     (for Non-Isothermal fins)</a:t>
            </a:r>
          </a:p>
          <a:p>
            <a:pPr marL="457200" indent="-457200" algn="just">
              <a:buFont typeface="Wingdings" pitchFamily="2" charset="2"/>
              <a:buChar char="§"/>
            </a:pPr>
            <a:endParaRPr lang="en-GB" sz="2000" dirty="0">
              <a:solidFill>
                <a:schemeClr val="tx1"/>
              </a:solidFill>
            </a:endParaRPr>
          </a:p>
          <a:p>
            <a:pPr marL="457200" indent="-457200" algn="just">
              <a:buFont typeface="Wingdings" pitchFamily="2" charset="2"/>
              <a:buChar char="§"/>
            </a:pPr>
            <a:endParaRPr lang="en-GB" sz="2000" dirty="0">
              <a:solidFill>
                <a:schemeClr val="tx1"/>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a:solidFill>
                  <a:srgbClr val="002060"/>
                </a:solidFill>
                <a:latin typeface="Times New Roman" pitchFamily="18" charset="0"/>
                <a:cs typeface="Times New Roman" pitchFamily="18" charset="0"/>
              </a:rPr>
              <a:t>PROF. F.K. FORSON; ME 366 LECTURE 8</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1162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27333" name="Object 5"/>
          <p:cNvGraphicFramePr>
            <a:graphicFrameLocks noChangeAspect="1"/>
          </p:cNvGraphicFramePr>
          <p:nvPr/>
        </p:nvGraphicFramePr>
        <p:xfrm>
          <a:off x="3352800" y="3124200"/>
          <a:ext cx="1371600" cy="685800"/>
        </p:xfrm>
        <a:graphic>
          <a:graphicData uri="http://schemas.openxmlformats.org/presentationml/2006/ole">
            <mc:AlternateContent xmlns:mc="http://schemas.openxmlformats.org/markup-compatibility/2006">
              <mc:Choice xmlns:v="urn:schemas-microsoft-com:vml" Requires="v">
                <p:oleObj name="Equation" r:id="rId3" imgW="787400" imgH="431800" progId="Equation.3">
                  <p:embed/>
                </p:oleObj>
              </mc:Choice>
              <mc:Fallback>
                <p:oleObj name="Equation" r:id="rId3" imgW="787400" imgH="431800" progId="Equation.3">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3124200"/>
                        <a:ext cx="1371600"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733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27335" name="Object 7"/>
          <p:cNvGraphicFramePr>
            <a:graphicFrameLocks noChangeAspect="1"/>
          </p:cNvGraphicFramePr>
          <p:nvPr/>
        </p:nvGraphicFramePr>
        <p:xfrm>
          <a:off x="914400" y="4572000"/>
          <a:ext cx="3505200" cy="533400"/>
        </p:xfrm>
        <a:graphic>
          <a:graphicData uri="http://schemas.openxmlformats.org/presentationml/2006/ole">
            <mc:AlternateContent xmlns:mc="http://schemas.openxmlformats.org/markup-compatibility/2006">
              <mc:Choice xmlns:v="urn:schemas-microsoft-com:vml" Requires="v">
                <p:oleObj name="Equation" r:id="rId5" imgW="1524000" imgH="241300" progId="Equation.3">
                  <p:embed/>
                </p:oleObj>
              </mc:Choice>
              <mc:Fallback>
                <p:oleObj name="Equation" r:id="rId5" imgW="1524000" imgH="241300" progId="Equation.3">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4572000"/>
                        <a:ext cx="3505200"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733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27337" name="Object 9"/>
          <p:cNvGraphicFramePr>
            <a:graphicFrameLocks noChangeAspect="1"/>
          </p:cNvGraphicFramePr>
          <p:nvPr/>
        </p:nvGraphicFramePr>
        <p:xfrm>
          <a:off x="990600" y="5257800"/>
          <a:ext cx="3352800" cy="533400"/>
        </p:xfrm>
        <a:graphic>
          <a:graphicData uri="http://schemas.openxmlformats.org/presentationml/2006/ole">
            <mc:AlternateContent xmlns:mc="http://schemas.openxmlformats.org/markup-compatibility/2006">
              <mc:Choice xmlns:v="urn:schemas-microsoft-com:vml" Requires="v">
                <p:oleObj name="Equation" r:id="rId7" imgW="1320227" imgH="241195" progId="Equation.3">
                  <p:embed/>
                </p:oleObj>
              </mc:Choice>
              <mc:Fallback>
                <p:oleObj name="Equation" r:id="rId7" imgW="1320227" imgH="241195" progId="Equation.3">
                  <p:embed/>
                  <p:pic>
                    <p:nvPicPr>
                      <p:cNvPr id="0"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0600" y="5257800"/>
                        <a:ext cx="3352800"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201"/>
            <a:ext cx="7772400" cy="533400"/>
          </a:xfrm>
        </p:spPr>
        <p:txBody>
          <a:bodyPr>
            <a:normAutofit/>
          </a:bodyPr>
          <a:lstStyle/>
          <a:p>
            <a:r>
              <a:rPr lang="en-US" sz="2400" b="1" dirty="0">
                <a:solidFill>
                  <a:srgbClr val="FF0000"/>
                </a:solidFill>
                <a:latin typeface="Arial Black" pitchFamily="34" charset="0"/>
              </a:rPr>
              <a:t>SESSION 1-6.2.1: FOULING FACTOR</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152400" y="609600"/>
            <a:ext cx="8763000" cy="6096000"/>
          </a:xfrm>
        </p:spPr>
        <p:txBody>
          <a:bodyPr>
            <a:normAutofit/>
          </a:bodyPr>
          <a:lstStyle/>
          <a:p>
            <a:pPr marL="457200" indent="-457200" algn="just">
              <a:buFont typeface="Wingdings" pitchFamily="2" charset="2"/>
              <a:buChar char="§"/>
            </a:pPr>
            <a:r>
              <a:rPr lang="en-GB" sz="2000" dirty="0">
                <a:solidFill>
                  <a:schemeClr val="tx1"/>
                </a:solidFill>
              </a:rPr>
              <a:t>The performance of heat exchangers usually deteriorates with time as a result of accumulation of </a:t>
            </a:r>
            <a:r>
              <a:rPr lang="en-GB" sz="2000" i="1" dirty="0">
                <a:solidFill>
                  <a:schemeClr val="tx1"/>
                </a:solidFill>
              </a:rPr>
              <a:t>deposits</a:t>
            </a:r>
            <a:r>
              <a:rPr lang="en-GB" sz="2000" dirty="0">
                <a:solidFill>
                  <a:schemeClr val="tx1"/>
                </a:solidFill>
              </a:rPr>
              <a:t> on heat transfer surfaces. </a:t>
            </a:r>
          </a:p>
          <a:p>
            <a:pPr marL="457200" indent="-457200" algn="just">
              <a:buFont typeface="Wingdings" pitchFamily="2" charset="2"/>
              <a:buChar char="§"/>
            </a:pPr>
            <a:r>
              <a:rPr lang="en-GB" sz="2000" dirty="0">
                <a:solidFill>
                  <a:schemeClr val="tx1"/>
                </a:solidFill>
              </a:rPr>
              <a:t>The layer of deposits represents </a:t>
            </a:r>
            <a:r>
              <a:rPr lang="en-GB" sz="2000" i="1" dirty="0">
                <a:solidFill>
                  <a:schemeClr val="tx1"/>
                </a:solidFill>
              </a:rPr>
              <a:t>additional resistance</a:t>
            </a:r>
            <a:r>
              <a:rPr lang="en-GB" sz="2000" dirty="0">
                <a:solidFill>
                  <a:schemeClr val="tx1"/>
                </a:solidFill>
              </a:rPr>
              <a:t> to heat transfer and causes the rate of heat transfer in a heat exchanger to decrease. </a:t>
            </a:r>
            <a:endParaRPr lang="en-US" sz="2000" dirty="0">
              <a:solidFill>
                <a:schemeClr val="tx1"/>
              </a:solidFill>
            </a:endParaRPr>
          </a:p>
          <a:p>
            <a:pPr marL="457200" indent="-457200" algn="just">
              <a:buFont typeface="Wingdings" pitchFamily="2" charset="2"/>
              <a:buChar char="§"/>
            </a:pPr>
            <a:endParaRPr lang="en-GB" sz="2000" dirty="0">
              <a:solidFill>
                <a:schemeClr val="tx1"/>
              </a:solidFill>
            </a:endParaRPr>
          </a:p>
          <a:p>
            <a:pPr marL="457200" indent="-457200" algn="just">
              <a:buFont typeface="Wingdings" pitchFamily="2" charset="2"/>
              <a:buChar char="§"/>
            </a:pPr>
            <a:endParaRPr lang="en-GB" sz="2000" dirty="0">
              <a:solidFill>
                <a:schemeClr val="tx1"/>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a:solidFill>
                  <a:srgbClr val="002060"/>
                </a:solidFill>
                <a:latin typeface="Times New Roman" pitchFamily="18" charset="0"/>
                <a:cs typeface="Times New Roman" pitchFamily="18" charset="0"/>
              </a:rPr>
              <a:t>PROF. F.K. FORSON; ME 366 LECTURE 8</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1162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57026" name="Picture 24" descr="tab 5-1.jpg"/>
          <p:cNvPicPr>
            <a:picLocks noChangeAspect="1" noChangeArrowheads="1"/>
          </p:cNvPicPr>
          <p:nvPr/>
        </p:nvPicPr>
        <p:blipFill>
          <a:blip r:embed="rId3">
            <a:lum bright="-20000" contrast="40000"/>
          </a:blip>
          <a:srcRect/>
          <a:stretch>
            <a:fillRect/>
          </a:stretch>
        </p:blipFill>
        <p:spPr bwMode="auto">
          <a:xfrm>
            <a:off x="1676400" y="1981200"/>
            <a:ext cx="5257800" cy="4495800"/>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201"/>
            <a:ext cx="7772400" cy="533400"/>
          </a:xfrm>
        </p:spPr>
        <p:txBody>
          <a:bodyPr>
            <a:normAutofit/>
          </a:bodyPr>
          <a:lstStyle/>
          <a:p>
            <a:r>
              <a:rPr lang="en-US" sz="2400" b="1" dirty="0">
                <a:solidFill>
                  <a:srgbClr val="FF0000"/>
                </a:solidFill>
                <a:latin typeface="Arial Black" pitchFamily="34" charset="0"/>
              </a:rPr>
              <a:t>SESSION 1-6.2.1: FOULING FACTOR</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152400" y="609600"/>
            <a:ext cx="8763000" cy="6096000"/>
          </a:xfrm>
        </p:spPr>
        <p:txBody>
          <a:bodyPr>
            <a:normAutofit/>
          </a:bodyPr>
          <a:lstStyle/>
          <a:p>
            <a:pPr>
              <a:buFont typeface="Wingdings" pitchFamily="2" charset="2"/>
              <a:buChar char="§"/>
            </a:pPr>
            <a:r>
              <a:rPr lang="en-GB" sz="2000" dirty="0">
                <a:solidFill>
                  <a:schemeClr val="tx1"/>
                </a:solidFill>
              </a:rPr>
              <a:t>The net effect of these accumulations on heat transfer is represented by a </a:t>
            </a:r>
            <a:r>
              <a:rPr lang="en-GB" sz="2000" b="1" dirty="0">
                <a:solidFill>
                  <a:schemeClr val="tx1"/>
                </a:solidFill>
              </a:rPr>
              <a:t>fouling factor</a:t>
            </a:r>
            <a:r>
              <a:rPr lang="en-GB" sz="2000" dirty="0">
                <a:solidFill>
                  <a:schemeClr val="tx1"/>
                </a:solidFill>
              </a:rPr>
              <a:t>, </a:t>
            </a:r>
            <a:r>
              <a:rPr lang="en-GB" sz="2000" i="1" dirty="0" err="1">
                <a:solidFill>
                  <a:schemeClr val="tx1"/>
                </a:solidFill>
              </a:rPr>
              <a:t>R</a:t>
            </a:r>
            <a:r>
              <a:rPr lang="en-GB" sz="2000" i="1" baseline="-25000" dirty="0" err="1">
                <a:solidFill>
                  <a:schemeClr val="tx1"/>
                </a:solidFill>
              </a:rPr>
              <a:t>f</a:t>
            </a:r>
            <a:r>
              <a:rPr lang="en-GB" sz="2000" dirty="0">
                <a:solidFill>
                  <a:schemeClr val="tx1"/>
                </a:solidFill>
              </a:rPr>
              <a:t>, which is a measure of the thermal resistance introduced by the fouling. </a:t>
            </a:r>
          </a:p>
          <a:p>
            <a:pPr algn="l">
              <a:buFont typeface="Wingdings" pitchFamily="2" charset="2"/>
              <a:buChar char="§"/>
            </a:pPr>
            <a:r>
              <a:rPr lang="en-GB" sz="2000" dirty="0">
                <a:solidFill>
                  <a:schemeClr val="tx1"/>
                </a:solidFill>
              </a:rPr>
              <a:t>One type of fouling is the precipitation of solid deposits in a fluid on the heat transfer surfaces. Hard water is the cause of this. The scales of such deposit come off by scratching, and the surfaces can be cleaned of such deposits by chemical treatment. </a:t>
            </a:r>
          </a:p>
          <a:p>
            <a:pPr algn="l">
              <a:buFont typeface="Wingdings" pitchFamily="2" charset="2"/>
              <a:buChar char="§"/>
            </a:pPr>
            <a:r>
              <a:rPr lang="en-GB" sz="2000" dirty="0">
                <a:solidFill>
                  <a:schemeClr val="tx1"/>
                </a:solidFill>
              </a:rPr>
              <a:t>Another form of fouling, which is common in the chemical industry, is </a:t>
            </a:r>
            <a:r>
              <a:rPr lang="en-GB" sz="2000" i="1" dirty="0">
                <a:solidFill>
                  <a:schemeClr val="tx1"/>
                </a:solidFill>
              </a:rPr>
              <a:t>corrosion</a:t>
            </a:r>
            <a:r>
              <a:rPr lang="en-GB" sz="2000" dirty="0">
                <a:solidFill>
                  <a:schemeClr val="tx1"/>
                </a:solidFill>
              </a:rPr>
              <a:t> and other </a:t>
            </a:r>
            <a:r>
              <a:rPr lang="en-GB" sz="2000" i="1" dirty="0">
                <a:solidFill>
                  <a:schemeClr val="tx1"/>
                </a:solidFill>
              </a:rPr>
              <a:t>chemical fouling</a:t>
            </a:r>
            <a:r>
              <a:rPr lang="en-GB" sz="2000" dirty="0">
                <a:solidFill>
                  <a:schemeClr val="tx1"/>
                </a:solidFill>
              </a:rPr>
              <a:t>. </a:t>
            </a:r>
            <a:endParaRPr lang="en-US" sz="2000" dirty="0">
              <a:solidFill>
                <a:schemeClr val="tx1"/>
              </a:solidFill>
            </a:endParaRPr>
          </a:p>
          <a:p>
            <a:pPr algn="l">
              <a:buFont typeface="Wingdings" pitchFamily="2" charset="2"/>
              <a:buChar char="§"/>
            </a:pPr>
            <a:r>
              <a:rPr lang="en-GB" sz="2000" b="1" dirty="0">
                <a:solidFill>
                  <a:schemeClr val="tx2"/>
                </a:solidFill>
              </a:rPr>
              <a:t>The fouling factor depends on the operating temperature and the velocity of the fluids, as well as the length of service. </a:t>
            </a:r>
            <a:r>
              <a:rPr lang="en-GB" sz="2000" b="1" u="sng" dirty="0">
                <a:solidFill>
                  <a:schemeClr val="tx1"/>
                </a:solidFill>
              </a:rPr>
              <a:t>Fouling </a:t>
            </a:r>
            <a:r>
              <a:rPr lang="en-GB" sz="2000" b="1" i="1" u="sng" dirty="0">
                <a:solidFill>
                  <a:schemeClr val="tx1"/>
                </a:solidFill>
              </a:rPr>
              <a:t>increases</a:t>
            </a:r>
            <a:r>
              <a:rPr lang="en-GB" sz="2000" b="1" u="sng" dirty="0">
                <a:solidFill>
                  <a:schemeClr val="tx1"/>
                </a:solidFill>
              </a:rPr>
              <a:t> with </a:t>
            </a:r>
            <a:r>
              <a:rPr lang="en-GB" sz="2000" b="1" i="1" u="sng" dirty="0">
                <a:solidFill>
                  <a:schemeClr val="tx1"/>
                </a:solidFill>
              </a:rPr>
              <a:t>increasing temperature </a:t>
            </a:r>
            <a:r>
              <a:rPr lang="en-GB" sz="2000" b="1" u="sng" dirty="0">
                <a:solidFill>
                  <a:schemeClr val="tx1"/>
                </a:solidFill>
              </a:rPr>
              <a:t>and </a:t>
            </a:r>
            <a:r>
              <a:rPr lang="en-GB" sz="2000" b="1" i="1" u="sng" dirty="0">
                <a:solidFill>
                  <a:schemeClr val="tx1"/>
                </a:solidFill>
              </a:rPr>
              <a:t>decreasing velocity</a:t>
            </a:r>
            <a:r>
              <a:rPr lang="en-GB" sz="2000" dirty="0">
                <a:solidFill>
                  <a:schemeClr val="tx1"/>
                </a:solidFill>
              </a:rPr>
              <a:t>. To account for the effects of fouling, the fouling resistance concept is introduced.</a:t>
            </a:r>
          </a:p>
          <a:p>
            <a:pPr algn="l">
              <a:buFont typeface="Wingdings" pitchFamily="2" charset="2"/>
              <a:buChar char="§"/>
            </a:pPr>
            <a:r>
              <a:rPr lang="en-GB" sz="2000" dirty="0">
                <a:solidFill>
                  <a:schemeClr val="tx1"/>
                </a:solidFill>
              </a:rPr>
              <a:t> In Equation 6.2, introducing the fouling factors at the inner at outer surfaces we have: </a:t>
            </a:r>
          </a:p>
          <a:p>
            <a:pPr algn="l">
              <a:buFont typeface="Wingdings" pitchFamily="2" charset="2"/>
              <a:buChar char="§"/>
            </a:pPr>
            <a:endParaRPr lang="en-GB" sz="2000" dirty="0">
              <a:solidFill>
                <a:schemeClr val="tx1"/>
              </a:solidFill>
            </a:endParaRPr>
          </a:p>
          <a:p>
            <a:pPr algn="l"/>
            <a:r>
              <a:rPr lang="en-GB" sz="2000" dirty="0">
                <a:solidFill>
                  <a:schemeClr val="tx1"/>
                </a:solidFill>
              </a:rPr>
              <a:t>                                                                                                                               </a:t>
            </a:r>
            <a:r>
              <a:rPr lang="en-GB" sz="2000" b="1" i="1" dirty="0">
                <a:solidFill>
                  <a:schemeClr val="tx1"/>
                </a:solidFill>
              </a:rPr>
              <a:t>(6.5)</a:t>
            </a:r>
            <a:endParaRPr lang="en-US" sz="2000" b="1" i="1" dirty="0">
              <a:solidFill>
                <a:schemeClr val="tx1"/>
              </a:solidFill>
            </a:endParaRPr>
          </a:p>
          <a:p>
            <a:pPr algn="l">
              <a:buFont typeface="Wingdings" pitchFamily="2" charset="2"/>
              <a:buChar char="§"/>
            </a:pPr>
            <a:endParaRPr lang="en-US" sz="2000" dirty="0"/>
          </a:p>
          <a:p>
            <a:pPr marL="457200" indent="-457200" algn="just">
              <a:buFont typeface="Wingdings" pitchFamily="2" charset="2"/>
              <a:buChar char="§"/>
            </a:pPr>
            <a:endParaRPr lang="en-GB" sz="2000" dirty="0">
              <a:solidFill>
                <a:schemeClr val="tx1"/>
              </a:solidFill>
            </a:endParaRPr>
          </a:p>
          <a:p>
            <a:pPr marL="457200" indent="-457200" algn="just">
              <a:buFont typeface="Wingdings" pitchFamily="2" charset="2"/>
              <a:buChar char="§"/>
            </a:pPr>
            <a:endParaRPr lang="en-GB" sz="2000" dirty="0">
              <a:solidFill>
                <a:schemeClr val="tx1"/>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a:solidFill>
                  <a:srgbClr val="002060"/>
                </a:solidFill>
                <a:latin typeface="Times New Roman" pitchFamily="18" charset="0"/>
                <a:cs typeface="Times New Roman" pitchFamily="18" charset="0"/>
              </a:rPr>
              <a:t>PROF. F.K. FORSON; ME 366 LECTURE 8</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1162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590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59073" name="Object 1"/>
          <p:cNvGraphicFramePr>
            <a:graphicFrameLocks noChangeAspect="1"/>
          </p:cNvGraphicFramePr>
          <p:nvPr/>
        </p:nvGraphicFramePr>
        <p:xfrm>
          <a:off x="1371600" y="5334000"/>
          <a:ext cx="5410200" cy="838200"/>
        </p:xfrm>
        <a:graphic>
          <a:graphicData uri="http://schemas.openxmlformats.org/presentationml/2006/ole">
            <mc:AlternateContent xmlns:mc="http://schemas.openxmlformats.org/markup-compatibility/2006">
              <mc:Choice xmlns:v="urn:schemas-microsoft-com:vml" Requires="v">
                <p:oleObj name="Equation" r:id="rId3" imgW="2603500" imgH="457200" progId="Equation.3">
                  <p:embed/>
                </p:oleObj>
              </mc:Choice>
              <mc:Fallback>
                <p:oleObj name="Equation" r:id="rId3" imgW="2603500" imgH="457200" progId="Equation.3">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5334000"/>
                        <a:ext cx="54102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201"/>
            <a:ext cx="8001000" cy="533400"/>
          </a:xfrm>
        </p:spPr>
        <p:txBody>
          <a:bodyPr>
            <a:normAutofit fontScale="90000"/>
          </a:bodyPr>
          <a:lstStyle/>
          <a:p>
            <a:r>
              <a:rPr lang="en-US" sz="2400" b="1" dirty="0">
                <a:solidFill>
                  <a:srgbClr val="FF0000"/>
                </a:solidFill>
                <a:latin typeface="Arial Black" pitchFamily="34" charset="0"/>
              </a:rPr>
              <a:t>SESSION 1-6.3: ANALYSIS OF HEAT EXCHANGERS</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152400" y="609600"/>
            <a:ext cx="8763000" cy="6096000"/>
          </a:xfrm>
        </p:spPr>
        <p:txBody>
          <a:bodyPr>
            <a:normAutofit/>
          </a:bodyPr>
          <a:lstStyle/>
          <a:p>
            <a:pPr marL="457200" indent="-457200" algn="just"/>
            <a:r>
              <a:rPr lang="en-GB" sz="2000" b="1" i="1" u="sng" dirty="0">
                <a:solidFill>
                  <a:schemeClr val="tx1"/>
                </a:solidFill>
              </a:rPr>
              <a:t>Assumptions:</a:t>
            </a:r>
          </a:p>
          <a:p>
            <a:pPr marL="457200" indent="-457200" algn="just">
              <a:buFont typeface="Wingdings" pitchFamily="2" charset="2"/>
              <a:buChar char="§"/>
            </a:pPr>
            <a:r>
              <a:rPr lang="en-GB" sz="2000" dirty="0">
                <a:solidFill>
                  <a:schemeClr val="tx1"/>
                </a:solidFill>
              </a:rPr>
              <a:t>Heat exchangers operate for long periods of time with no change in their operating conditions. Therefore, they are modelled as </a:t>
            </a:r>
            <a:r>
              <a:rPr lang="en-GB" sz="2000" b="1" i="1" dirty="0">
                <a:solidFill>
                  <a:srgbClr val="FF0000"/>
                </a:solidFill>
              </a:rPr>
              <a:t>steady-flow devices</a:t>
            </a:r>
            <a:r>
              <a:rPr lang="en-GB" sz="2000" dirty="0">
                <a:solidFill>
                  <a:schemeClr val="tx1"/>
                </a:solidFill>
              </a:rPr>
              <a:t>, As such, the mass flow rate of each fluid remains constant, and the fluid properties such as temperature and velocity at any inlet or outlet remain the same.</a:t>
            </a:r>
          </a:p>
          <a:p>
            <a:pPr marL="457200" indent="-457200" algn="just">
              <a:buFont typeface="Wingdings" pitchFamily="2" charset="2"/>
              <a:buChar char="§"/>
            </a:pPr>
            <a:r>
              <a:rPr lang="en-GB" sz="2000" dirty="0">
                <a:solidFill>
                  <a:schemeClr val="tx1"/>
                </a:solidFill>
              </a:rPr>
              <a:t>The fluid streams experience little or no change in their velocities and elevations, and thus the </a:t>
            </a:r>
            <a:r>
              <a:rPr lang="en-GB" sz="2000" b="1" i="1" dirty="0">
                <a:solidFill>
                  <a:srgbClr val="FF0000"/>
                </a:solidFill>
              </a:rPr>
              <a:t>kinetic and potential energy changes are negligible</a:t>
            </a:r>
            <a:r>
              <a:rPr lang="en-GB" sz="2000" dirty="0">
                <a:solidFill>
                  <a:schemeClr val="tx1"/>
                </a:solidFill>
              </a:rPr>
              <a:t>.</a:t>
            </a:r>
          </a:p>
          <a:p>
            <a:pPr marL="457200" indent="-457200" algn="just">
              <a:buFont typeface="Wingdings" pitchFamily="2" charset="2"/>
              <a:buChar char="§"/>
            </a:pPr>
            <a:r>
              <a:rPr lang="en-GB" sz="2000" dirty="0">
                <a:solidFill>
                  <a:schemeClr val="tx1"/>
                </a:solidFill>
              </a:rPr>
              <a:t>The specific heat of the fluid changes with temperature but, in a general temperature range, it can be treated as a constant at some value with very little loss of accuracy.</a:t>
            </a:r>
          </a:p>
          <a:p>
            <a:pPr marL="457200" indent="-457200" algn="just">
              <a:buFont typeface="Wingdings" pitchFamily="2" charset="2"/>
              <a:buChar char="§"/>
            </a:pPr>
            <a:r>
              <a:rPr lang="en-GB" sz="2000" dirty="0">
                <a:solidFill>
                  <a:schemeClr val="tx1"/>
                </a:solidFill>
              </a:rPr>
              <a:t>Axial heat conduction along the tube is usually insignificant and can be neglected.</a:t>
            </a:r>
            <a:endParaRPr lang="en-US" sz="2000" dirty="0">
              <a:solidFill>
                <a:schemeClr val="tx1"/>
              </a:solidFill>
            </a:endParaRPr>
          </a:p>
          <a:p>
            <a:pPr marL="457200" indent="-457200" algn="just"/>
            <a:r>
              <a:rPr lang="en-GB" sz="2000" b="1" i="1" dirty="0">
                <a:solidFill>
                  <a:schemeClr val="tx2"/>
                </a:solidFill>
              </a:rPr>
              <a:t>Hence; the first law of thermodynamics requires that the rate of heat transfer from the hot fluid be equal to the rate of heat transfer to the cold one, as;</a:t>
            </a:r>
          </a:p>
          <a:p>
            <a:pPr marL="457200" indent="-457200" algn="just">
              <a:buFont typeface="Wingdings" pitchFamily="2" charset="2"/>
              <a:buChar char="§"/>
            </a:pPr>
            <a:endParaRPr lang="en-GB" sz="2000" dirty="0">
              <a:solidFill>
                <a:schemeClr val="tx1"/>
              </a:solidFill>
            </a:endParaRPr>
          </a:p>
          <a:p>
            <a:pPr marL="457200" indent="-457200" algn="just"/>
            <a:r>
              <a:rPr lang="en-GB" sz="2000" dirty="0">
                <a:solidFill>
                  <a:schemeClr val="tx1"/>
                </a:solidFill>
              </a:rPr>
              <a:t>                                                                                                                                    </a:t>
            </a:r>
            <a:r>
              <a:rPr lang="en-GB" sz="2000" b="1" i="1" dirty="0">
                <a:solidFill>
                  <a:schemeClr val="tx1"/>
                </a:solidFill>
              </a:rPr>
              <a:t>(6.6)</a:t>
            </a:r>
          </a:p>
        </p:txBody>
      </p:sp>
      <p:sp>
        <p:nvSpPr>
          <p:cNvPr id="4" name="Footer Placeholder 3"/>
          <p:cNvSpPr>
            <a:spLocks noGrp="1"/>
          </p:cNvSpPr>
          <p:nvPr>
            <p:ph type="ftr" sz="quarter" idx="11"/>
          </p:nvPr>
        </p:nvSpPr>
        <p:spPr>
          <a:xfrm>
            <a:off x="3124200" y="6356350"/>
            <a:ext cx="3505200" cy="365125"/>
          </a:xfrm>
        </p:spPr>
        <p:txBody>
          <a:bodyPr/>
          <a:lstStyle/>
          <a:p>
            <a:r>
              <a:rPr lang="fr-FR" b="1" i="1">
                <a:solidFill>
                  <a:srgbClr val="002060"/>
                </a:solidFill>
                <a:latin typeface="Times New Roman" pitchFamily="18" charset="0"/>
                <a:cs typeface="Times New Roman" pitchFamily="18" charset="0"/>
              </a:rPr>
              <a:t>PROF. F.K. FORSON; ME 366 LECTURE 8</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1162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590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317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63171" name="Object 3"/>
          <p:cNvGraphicFramePr>
            <a:graphicFrameLocks noChangeAspect="1"/>
          </p:cNvGraphicFramePr>
          <p:nvPr/>
        </p:nvGraphicFramePr>
        <p:xfrm>
          <a:off x="1143000" y="5715000"/>
          <a:ext cx="5943600" cy="609600"/>
        </p:xfrm>
        <a:graphic>
          <a:graphicData uri="http://schemas.openxmlformats.org/presentationml/2006/ole">
            <mc:AlternateContent xmlns:mc="http://schemas.openxmlformats.org/markup-compatibility/2006">
              <mc:Choice xmlns:v="urn:schemas-microsoft-com:vml" Requires="v">
                <p:oleObj name="Equation" r:id="rId3" imgW="2768600" imgH="254000" progId="Equation.3">
                  <p:embed/>
                </p:oleObj>
              </mc:Choice>
              <mc:Fallback>
                <p:oleObj name="Equation" r:id="rId3" imgW="2768600" imgH="254000" progId="Equation.3">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5715000"/>
                        <a:ext cx="59436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201"/>
            <a:ext cx="8001000" cy="533400"/>
          </a:xfrm>
        </p:spPr>
        <p:txBody>
          <a:bodyPr>
            <a:normAutofit fontScale="90000"/>
          </a:bodyPr>
          <a:lstStyle/>
          <a:p>
            <a:r>
              <a:rPr lang="en-US" sz="2400" b="1" dirty="0">
                <a:solidFill>
                  <a:srgbClr val="FF0000"/>
                </a:solidFill>
                <a:latin typeface="Arial Black" pitchFamily="34" charset="0"/>
              </a:rPr>
              <a:t>SESSION 1-6.3: ANALYSIS OF HEAT EXCHANGERS</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152400" y="609600"/>
            <a:ext cx="8763000" cy="6096000"/>
          </a:xfrm>
        </p:spPr>
        <p:txBody>
          <a:bodyPr>
            <a:normAutofit/>
          </a:bodyPr>
          <a:lstStyle/>
          <a:p>
            <a:pPr marL="457200" indent="-457200" algn="just">
              <a:buFont typeface="Wingdings" pitchFamily="2" charset="2"/>
              <a:buChar char="§"/>
            </a:pPr>
            <a:r>
              <a:rPr lang="en-GB" sz="2000" dirty="0">
                <a:solidFill>
                  <a:schemeClr val="tx1"/>
                </a:solidFill>
              </a:rPr>
              <a:t>In Heat exchanger analysis, it is convenient to combine the product of the mass flow rate and the specific heat of a fluid into a single quantity. This quantity is called the heat capacity rate and is defined as;</a:t>
            </a:r>
          </a:p>
          <a:p>
            <a:pPr marL="457200" indent="-457200" algn="just">
              <a:buFont typeface="Wingdings" pitchFamily="2" charset="2"/>
              <a:buChar char="§"/>
            </a:pPr>
            <a:r>
              <a:rPr lang="en-GB" sz="2000" dirty="0">
                <a:solidFill>
                  <a:schemeClr val="tx1"/>
                </a:solidFill>
              </a:rPr>
              <a:t>The heat capacity rate of a fluid stream represents the rate of heat transfer needed to change the temperature of the fluid stream by 1</a:t>
            </a:r>
            <a:r>
              <a:rPr lang="en-GB" sz="2000" baseline="30000" dirty="0">
                <a:solidFill>
                  <a:schemeClr val="tx1"/>
                </a:solidFill>
              </a:rPr>
              <a:t>o </a:t>
            </a:r>
            <a:r>
              <a:rPr lang="en-GB" sz="2000" dirty="0">
                <a:solidFill>
                  <a:schemeClr val="tx1"/>
                </a:solidFill>
              </a:rPr>
              <a:t>C as it flows through the heat exchanger. </a:t>
            </a:r>
          </a:p>
          <a:p>
            <a:pPr marL="457200" indent="-457200" algn="just">
              <a:buFont typeface="Wingdings" pitchFamily="2" charset="2"/>
              <a:buChar char="§"/>
            </a:pPr>
            <a:r>
              <a:rPr lang="en-GB" sz="2000" b="1" i="1" dirty="0">
                <a:solidFill>
                  <a:schemeClr val="tx2"/>
                </a:solidFill>
              </a:rPr>
              <a:t>The fluid with a large heat capacity rate will experience a small temperature change, and the fluid with a small heat capacity rate will experience a large temperature change.</a:t>
            </a:r>
          </a:p>
          <a:p>
            <a:pPr marL="457200" indent="-457200" algn="just"/>
            <a:r>
              <a:rPr lang="en-GB" sz="2000" b="1" i="1" dirty="0">
                <a:solidFill>
                  <a:schemeClr val="tx1"/>
                </a:solidFill>
              </a:rPr>
              <a:t>Note:</a:t>
            </a:r>
          </a:p>
          <a:p>
            <a:pPr marL="457200" indent="-457200" algn="just">
              <a:buFont typeface="Wingdings" pitchFamily="2" charset="2"/>
              <a:buChar char="§"/>
            </a:pPr>
            <a:r>
              <a:rPr lang="en-GB" sz="2000" dirty="0">
                <a:solidFill>
                  <a:schemeClr val="tx1"/>
                </a:solidFill>
              </a:rPr>
              <a:t>One of the fluids in a condenser or a boiler undergoes a phase-change process, and the rate of heat transfer is expressed as;</a:t>
            </a:r>
          </a:p>
          <a:p>
            <a:pPr marL="457200" indent="-457200" algn="just"/>
            <a:r>
              <a:rPr lang="en-US" sz="2000" b="1" dirty="0">
                <a:solidFill>
                  <a:schemeClr val="tx1"/>
                </a:solidFill>
              </a:rPr>
              <a:t>                                                                                                                     </a:t>
            </a:r>
            <a:r>
              <a:rPr lang="en-US" sz="2000" b="1" i="1" dirty="0">
                <a:solidFill>
                  <a:schemeClr val="tx1"/>
                </a:solidFill>
              </a:rPr>
              <a:t>(6.7)</a:t>
            </a:r>
          </a:p>
          <a:p>
            <a:pPr marL="457200" indent="-457200" algn="just"/>
            <a:r>
              <a:rPr lang="en-GB" sz="2000" b="1" i="1" dirty="0">
                <a:solidFill>
                  <a:schemeClr val="tx1"/>
                </a:solidFill>
              </a:rPr>
              <a:t>where ṁ is the rate of evaporation or condensation of the fluid and </a:t>
            </a:r>
            <a:r>
              <a:rPr lang="en-GB" sz="2000" b="1" i="1" dirty="0" err="1">
                <a:solidFill>
                  <a:schemeClr val="tx1"/>
                </a:solidFill>
              </a:rPr>
              <a:t>h</a:t>
            </a:r>
            <a:r>
              <a:rPr lang="en-GB" sz="2000" b="1" i="1" baseline="-25000" dirty="0" err="1">
                <a:solidFill>
                  <a:schemeClr val="tx1"/>
                </a:solidFill>
              </a:rPr>
              <a:t>fg</a:t>
            </a:r>
            <a:r>
              <a:rPr lang="en-GB" sz="2000" b="1" i="1" dirty="0">
                <a:solidFill>
                  <a:schemeClr val="tx1"/>
                </a:solidFill>
              </a:rPr>
              <a:t> is the enthalpy of evaporation of the fluid at the specified temperature or pressure. The heat capacity rate of a fluid during a phase-change process must approach infinity since the temperature change is practically zero (see Figure 80). </a:t>
            </a:r>
            <a:endParaRPr lang="en-US" sz="2000" b="1" i="1" dirty="0">
              <a:solidFill>
                <a:schemeClr val="tx1"/>
              </a:solidFill>
            </a:endParaRPr>
          </a:p>
          <a:p>
            <a:pPr marL="457200" indent="-457200" algn="just"/>
            <a:endParaRPr lang="en-US" sz="2000" dirty="0">
              <a:solidFill>
                <a:schemeClr val="tx1"/>
              </a:solidFill>
            </a:endParaRPr>
          </a:p>
          <a:p>
            <a:pPr marL="457200" indent="-457200" algn="just">
              <a:buFont typeface="Wingdings" pitchFamily="2" charset="2"/>
              <a:buChar char="§"/>
            </a:pPr>
            <a:endParaRPr lang="en-GB" sz="2000" dirty="0"/>
          </a:p>
          <a:p>
            <a:pPr marL="457200" indent="-457200" algn="just">
              <a:buFont typeface="Wingdings" pitchFamily="2" charset="2"/>
              <a:buChar char="§"/>
            </a:pPr>
            <a:endParaRPr lang="en-GB" sz="2000" b="1" i="1" dirty="0">
              <a:solidFill>
                <a:schemeClr val="tx1"/>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a:solidFill>
                  <a:srgbClr val="002060"/>
                </a:solidFill>
                <a:latin typeface="Times New Roman" pitchFamily="18" charset="0"/>
                <a:cs typeface="Times New Roman" pitchFamily="18" charset="0"/>
              </a:rPr>
              <a:t>PROF. F.K. FORSON; ME 366 LECTURE 8</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1162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590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317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522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65219" name="Object 3"/>
          <p:cNvGraphicFramePr>
            <a:graphicFrameLocks noChangeAspect="1"/>
          </p:cNvGraphicFramePr>
          <p:nvPr/>
        </p:nvGraphicFramePr>
        <p:xfrm>
          <a:off x="6705600" y="1295400"/>
          <a:ext cx="1219200" cy="381000"/>
        </p:xfrm>
        <a:graphic>
          <a:graphicData uri="http://schemas.openxmlformats.org/presentationml/2006/ole">
            <mc:AlternateContent xmlns:mc="http://schemas.openxmlformats.org/markup-compatibility/2006">
              <mc:Choice xmlns:v="urn:schemas-microsoft-com:vml" Requires="v">
                <p:oleObj name="Equation" r:id="rId3" imgW="596900" imgH="241300" progId="Equation.3">
                  <p:embed/>
                </p:oleObj>
              </mc:Choice>
              <mc:Fallback>
                <p:oleObj name="Equation" r:id="rId3" imgW="596900" imgH="241300" progId="Equation.3">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1295400"/>
                        <a:ext cx="12192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522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65221" name="Object 5"/>
          <p:cNvGraphicFramePr>
            <a:graphicFrameLocks noChangeAspect="1"/>
          </p:cNvGraphicFramePr>
          <p:nvPr/>
        </p:nvGraphicFramePr>
        <p:xfrm>
          <a:off x="2667000" y="4572000"/>
          <a:ext cx="1066800" cy="457200"/>
        </p:xfrm>
        <a:graphic>
          <a:graphicData uri="http://schemas.openxmlformats.org/presentationml/2006/ole">
            <mc:AlternateContent xmlns:mc="http://schemas.openxmlformats.org/markup-compatibility/2006">
              <mc:Choice xmlns:v="urn:schemas-microsoft-com:vml" Requires="v">
                <p:oleObj name="Equation" r:id="rId5" imgW="596641" imgH="253890" progId="Equation.3">
                  <p:embed/>
                </p:oleObj>
              </mc:Choice>
              <mc:Fallback>
                <p:oleObj name="Equation" r:id="rId5" imgW="596641" imgH="253890" progId="Equation.3">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7000" y="4572000"/>
                        <a:ext cx="10668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201"/>
            <a:ext cx="8001000" cy="533400"/>
          </a:xfrm>
        </p:spPr>
        <p:txBody>
          <a:bodyPr>
            <a:normAutofit fontScale="90000"/>
          </a:bodyPr>
          <a:lstStyle/>
          <a:p>
            <a:r>
              <a:rPr lang="en-US" sz="2400" b="1" dirty="0">
                <a:solidFill>
                  <a:srgbClr val="FF0000"/>
                </a:solidFill>
                <a:latin typeface="Arial Black" pitchFamily="34" charset="0"/>
              </a:rPr>
              <a:t>SESSION 1-6.3: ANALYSIS OF HEAT EXCHANGERS</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152400" y="609600"/>
            <a:ext cx="8763000" cy="6096000"/>
          </a:xfrm>
        </p:spPr>
        <p:txBody>
          <a:bodyPr>
            <a:normAutofit/>
          </a:bodyPr>
          <a:lstStyle/>
          <a:p>
            <a:pPr marL="457200" indent="-457200" algn="just">
              <a:buFont typeface="Wingdings" pitchFamily="2" charset="2"/>
              <a:buChar char="§"/>
            </a:pPr>
            <a:r>
              <a:rPr lang="en-GB" sz="2000" dirty="0">
                <a:solidFill>
                  <a:schemeClr val="tx1"/>
                </a:solidFill>
              </a:rPr>
              <a:t>In heat exchanger analysis, a condensing or boiling fluid is modelled as a fluid whose heat capacity rate is infinity.</a:t>
            </a:r>
          </a:p>
          <a:p>
            <a:pPr marL="457200" indent="-457200" algn="just">
              <a:buFont typeface="Wingdings" pitchFamily="2" charset="2"/>
              <a:buChar char="§"/>
            </a:pPr>
            <a:r>
              <a:rPr lang="en-GB" sz="2000" dirty="0">
                <a:solidFill>
                  <a:schemeClr val="tx1"/>
                </a:solidFill>
              </a:rPr>
              <a:t>That is, C = </a:t>
            </a:r>
            <a:r>
              <a:rPr lang="en-GB" sz="2000" dirty="0" err="1">
                <a:solidFill>
                  <a:schemeClr val="tx1"/>
                </a:solidFill>
              </a:rPr>
              <a:t>ṁC</a:t>
            </a:r>
            <a:r>
              <a:rPr lang="en-GB" sz="2000" baseline="-25000" dirty="0" err="1">
                <a:solidFill>
                  <a:schemeClr val="tx1"/>
                </a:solidFill>
              </a:rPr>
              <a:t>p</a:t>
            </a:r>
            <a:r>
              <a:rPr lang="en-GB" sz="2000" dirty="0">
                <a:solidFill>
                  <a:schemeClr val="tx1"/>
                </a:solidFill>
              </a:rPr>
              <a:t>→∞  when </a:t>
            </a:r>
            <a:r>
              <a:rPr lang="el-GR" sz="2000" dirty="0">
                <a:solidFill>
                  <a:schemeClr val="tx1"/>
                </a:solidFill>
              </a:rPr>
              <a:t>Δ</a:t>
            </a:r>
            <a:r>
              <a:rPr lang="en-US" sz="2000" dirty="0">
                <a:solidFill>
                  <a:schemeClr val="tx1"/>
                </a:solidFill>
              </a:rPr>
              <a:t>T→0</a:t>
            </a:r>
            <a:r>
              <a:rPr lang="en-GB" sz="2000" dirty="0">
                <a:solidFill>
                  <a:schemeClr val="tx1"/>
                </a:solidFill>
              </a:rPr>
              <a:t> , so that the heat transfer rate  is a finite quantity.</a:t>
            </a:r>
          </a:p>
          <a:p>
            <a:pPr marL="457200" indent="-457200" algn="just">
              <a:buFont typeface="Wingdings" pitchFamily="2" charset="2"/>
              <a:buChar char="§"/>
            </a:pPr>
            <a:endParaRPr lang="en-GB" sz="2000" b="1" i="1" dirty="0">
              <a:solidFill>
                <a:schemeClr val="tx1"/>
              </a:solidFill>
            </a:endParaRPr>
          </a:p>
          <a:p>
            <a:pPr marL="457200" indent="-457200" algn="just">
              <a:buFont typeface="Wingdings" pitchFamily="2" charset="2"/>
              <a:buChar char="§"/>
            </a:pPr>
            <a:endParaRPr lang="en-GB" sz="2000" b="1" i="1" dirty="0">
              <a:solidFill>
                <a:schemeClr val="tx1"/>
              </a:solidFill>
            </a:endParaRPr>
          </a:p>
          <a:p>
            <a:pPr marL="457200" indent="-457200" algn="just">
              <a:buFont typeface="Wingdings" pitchFamily="2" charset="2"/>
              <a:buChar char="§"/>
            </a:pPr>
            <a:endParaRPr lang="en-GB" sz="2000" b="1" i="1" dirty="0">
              <a:solidFill>
                <a:schemeClr val="tx1"/>
              </a:solidFill>
            </a:endParaRPr>
          </a:p>
          <a:p>
            <a:pPr marL="457200" indent="-457200" algn="just">
              <a:buFont typeface="Wingdings" pitchFamily="2" charset="2"/>
              <a:buChar char="§"/>
            </a:pPr>
            <a:endParaRPr lang="en-GB" sz="2000" b="1" i="1" dirty="0">
              <a:solidFill>
                <a:schemeClr val="tx1"/>
              </a:solidFill>
            </a:endParaRPr>
          </a:p>
          <a:p>
            <a:pPr marL="457200" indent="-457200" algn="just">
              <a:buFont typeface="Wingdings" pitchFamily="2" charset="2"/>
              <a:buChar char="§"/>
            </a:pPr>
            <a:endParaRPr lang="en-GB" sz="2000" b="1" i="1" dirty="0">
              <a:solidFill>
                <a:schemeClr val="tx1"/>
              </a:solidFill>
            </a:endParaRPr>
          </a:p>
          <a:p>
            <a:pPr marL="457200" indent="-457200" algn="just">
              <a:buFont typeface="Wingdings" pitchFamily="2" charset="2"/>
              <a:buChar char="§"/>
            </a:pPr>
            <a:endParaRPr lang="en-GB" sz="2000" b="1" i="1" dirty="0">
              <a:solidFill>
                <a:schemeClr val="tx1"/>
              </a:solidFill>
            </a:endParaRPr>
          </a:p>
          <a:p>
            <a:pPr marL="457200" indent="-457200" algn="just">
              <a:buFont typeface="Wingdings" pitchFamily="2" charset="2"/>
              <a:buChar char="§"/>
            </a:pPr>
            <a:endParaRPr lang="en-GB" sz="2000" b="1" i="1" dirty="0">
              <a:solidFill>
                <a:schemeClr val="tx1"/>
              </a:solidFill>
            </a:endParaRPr>
          </a:p>
          <a:p>
            <a:pPr marL="457200" indent="-457200" algn="just">
              <a:buFont typeface="Wingdings" pitchFamily="2" charset="2"/>
              <a:buChar char="§"/>
            </a:pPr>
            <a:endParaRPr lang="en-GB" sz="2000" b="1" i="1" dirty="0">
              <a:solidFill>
                <a:schemeClr val="tx1"/>
              </a:solidFill>
            </a:endParaRPr>
          </a:p>
          <a:p>
            <a:pPr marL="457200" indent="-457200" algn="just">
              <a:buFont typeface="Wingdings" pitchFamily="2" charset="2"/>
              <a:buChar char="§"/>
            </a:pPr>
            <a:endParaRPr lang="en-GB" sz="2000" b="1" i="1" dirty="0">
              <a:solidFill>
                <a:schemeClr val="tx1"/>
              </a:solidFill>
            </a:endParaRPr>
          </a:p>
          <a:p>
            <a:pPr marL="457200" indent="-457200" algn="just">
              <a:buFont typeface="Wingdings" pitchFamily="2" charset="2"/>
              <a:buChar char="§"/>
            </a:pPr>
            <a:endParaRPr lang="en-GB" sz="2000" b="1" i="1" dirty="0">
              <a:solidFill>
                <a:schemeClr val="tx1"/>
              </a:solidFill>
            </a:endParaRPr>
          </a:p>
          <a:p>
            <a:pPr marL="457200" indent="-457200" algn="just"/>
            <a:endParaRPr lang="en-US" sz="2000" b="1" dirty="0">
              <a:solidFill>
                <a:schemeClr val="tx1"/>
              </a:solidFill>
            </a:endParaRPr>
          </a:p>
          <a:p>
            <a:pPr marL="457200" indent="-457200" algn="just"/>
            <a:r>
              <a:rPr lang="en-US" sz="2000" b="1" dirty="0">
                <a:solidFill>
                  <a:schemeClr val="tx1"/>
                </a:solidFill>
              </a:rPr>
              <a:t>Figure 82: Variation of fluid temperatures in a heat exchanger when one all' the fluid condenses or boils </a:t>
            </a:r>
          </a:p>
          <a:p>
            <a:pPr marL="457200" indent="-457200" algn="just">
              <a:buFont typeface="Wingdings" pitchFamily="2" charset="2"/>
              <a:buChar char="§"/>
            </a:pPr>
            <a:endParaRPr lang="en-GB" sz="2000" b="1" i="1" dirty="0">
              <a:solidFill>
                <a:schemeClr val="tx1"/>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dirty="0">
                <a:solidFill>
                  <a:srgbClr val="002060"/>
                </a:solidFill>
                <a:latin typeface="Times New Roman" pitchFamily="18" charset="0"/>
                <a:cs typeface="Times New Roman" pitchFamily="18" charset="0"/>
              </a:rPr>
              <a:t>PROF. F.K. FORSON; ME 366 LECTURE 8</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1162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590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317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522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522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67268" name="Picture 12" descr="scan0005"/>
          <p:cNvPicPr>
            <a:picLocks noChangeAspect="1" noChangeArrowheads="1"/>
          </p:cNvPicPr>
          <p:nvPr/>
        </p:nvPicPr>
        <p:blipFill>
          <a:blip r:embed="rId3">
            <a:clrChange>
              <a:clrFrom>
                <a:srgbClr val="FFFFFF"/>
              </a:clrFrom>
              <a:clrTo>
                <a:srgbClr val="FFFFFF">
                  <a:alpha val="0"/>
                </a:srgbClr>
              </a:clrTo>
            </a:clrChange>
            <a:lum bright="-48000"/>
            <a:grayscl/>
          </a:blip>
          <a:srcRect l="3958" t="1950" r="1410" b="73610"/>
          <a:stretch>
            <a:fillRect/>
          </a:stretch>
        </p:blipFill>
        <p:spPr bwMode="auto">
          <a:xfrm>
            <a:off x="1828800" y="1752600"/>
            <a:ext cx="6477000" cy="4114800"/>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201"/>
            <a:ext cx="8001000" cy="533400"/>
          </a:xfrm>
        </p:spPr>
        <p:txBody>
          <a:bodyPr>
            <a:normAutofit fontScale="90000"/>
          </a:bodyPr>
          <a:lstStyle/>
          <a:p>
            <a:r>
              <a:rPr lang="en-US" sz="2400" b="1" dirty="0">
                <a:solidFill>
                  <a:srgbClr val="FF0000"/>
                </a:solidFill>
                <a:latin typeface="Arial Black" pitchFamily="34" charset="0"/>
              </a:rPr>
              <a:t>SESSION 1-6.3: ANALYSIS OF HEAT EXCHANGERS</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152400" y="609600"/>
            <a:ext cx="8763000" cy="6096000"/>
          </a:xfrm>
        </p:spPr>
        <p:txBody>
          <a:bodyPr>
            <a:normAutofit/>
          </a:bodyPr>
          <a:lstStyle/>
          <a:p>
            <a:pPr algn="l">
              <a:buFont typeface="Wingdings" pitchFamily="2" charset="2"/>
              <a:buChar char="§"/>
            </a:pPr>
            <a:r>
              <a:rPr lang="en-GB" sz="2000" dirty="0">
                <a:solidFill>
                  <a:schemeClr val="tx1"/>
                </a:solidFill>
              </a:rPr>
              <a:t>The rate of heat transfer in a heat exchanger can also be expressed in an analogous manner to Newton's law of cooling as;</a:t>
            </a:r>
          </a:p>
          <a:p>
            <a:pPr algn="l">
              <a:buFont typeface="Wingdings" pitchFamily="2" charset="2"/>
              <a:buChar char="§"/>
            </a:pPr>
            <a:endParaRPr lang="en-GB" sz="2000" dirty="0">
              <a:solidFill>
                <a:schemeClr val="tx1"/>
              </a:solidFill>
            </a:endParaRPr>
          </a:p>
          <a:p>
            <a:pPr algn="l"/>
            <a:r>
              <a:rPr lang="en-GB" sz="2000" dirty="0"/>
              <a:t>                                                                                                                    </a:t>
            </a:r>
            <a:r>
              <a:rPr lang="en-GB" sz="2000" b="1" i="1" dirty="0">
                <a:solidFill>
                  <a:schemeClr val="tx1"/>
                </a:solidFill>
              </a:rPr>
              <a:t>(6.8)</a:t>
            </a:r>
            <a:endParaRPr lang="en-US" sz="2000" b="1" i="1" dirty="0">
              <a:solidFill>
                <a:schemeClr val="tx1"/>
              </a:solidFill>
            </a:endParaRPr>
          </a:p>
          <a:p>
            <a:pPr marL="457200" indent="-457200" algn="just">
              <a:buFont typeface="Wingdings" pitchFamily="2" charset="2"/>
              <a:buChar char="§"/>
            </a:pPr>
            <a:endParaRPr lang="en-GB" sz="2000" dirty="0"/>
          </a:p>
          <a:p>
            <a:pPr marL="457200" indent="-457200" algn="just"/>
            <a:r>
              <a:rPr lang="en-GB" sz="2000" b="1" i="1" dirty="0">
                <a:solidFill>
                  <a:schemeClr val="tx2"/>
                </a:solidFill>
              </a:rPr>
              <a:t>where U is the overall heat transfer coefficient, A is the heat transfer area, and  </a:t>
            </a:r>
            <a:r>
              <a:rPr lang="el-GR" sz="2000" b="1" i="1" dirty="0">
                <a:solidFill>
                  <a:schemeClr val="tx2"/>
                </a:solidFill>
              </a:rPr>
              <a:t>Δ</a:t>
            </a:r>
            <a:r>
              <a:rPr lang="en-US" sz="2000" b="1" i="1" dirty="0">
                <a:solidFill>
                  <a:schemeClr val="tx2"/>
                </a:solidFill>
              </a:rPr>
              <a:t>T</a:t>
            </a:r>
            <a:r>
              <a:rPr lang="en-US" sz="2000" b="1" i="1" baseline="-25000" dirty="0">
                <a:solidFill>
                  <a:schemeClr val="tx2"/>
                </a:solidFill>
              </a:rPr>
              <a:t>m</a:t>
            </a:r>
            <a:r>
              <a:rPr lang="en-US" sz="2000" b="1" i="1" dirty="0">
                <a:solidFill>
                  <a:schemeClr val="tx2"/>
                </a:solidFill>
              </a:rPr>
              <a:t> </a:t>
            </a:r>
            <a:r>
              <a:rPr lang="en-GB" sz="2000" b="1" i="1" dirty="0">
                <a:solidFill>
                  <a:schemeClr val="tx2"/>
                </a:solidFill>
              </a:rPr>
              <a:t>is an appropriate average temperature difference between the two fluids assumed constant along the entire length of the exchanger. </a:t>
            </a:r>
          </a:p>
          <a:p>
            <a:pPr marL="457200" indent="-457200" algn="just"/>
            <a:endParaRPr lang="en-GB" sz="2000" dirty="0">
              <a:solidFill>
                <a:schemeClr val="tx1"/>
              </a:solidFill>
            </a:endParaRPr>
          </a:p>
          <a:p>
            <a:pPr marL="457200" indent="-457200" algn="just">
              <a:buFont typeface="Wingdings" pitchFamily="2" charset="2"/>
              <a:buChar char="§"/>
            </a:pPr>
            <a:r>
              <a:rPr lang="en-GB" sz="2000" dirty="0">
                <a:solidFill>
                  <a:schemeClr val="tx1"/>
                </a:solidFill>
              </a:rPr>
              <a:t>The appropriate form of the mean temperature difference between the fluids is logarithmic in nature, and its determination is presented in the next section. </a:t>
            </a:r>
            <a:endParaRPr lang="en-GB" sz="2000" b="1" i="1" dirty="0">
              <a:solidFill>
                <a:schemeClr val="tx1"/>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dirty="0">
                <a:solidFill>
                  <a:srgbClr val="002060"/>
                </a:solidFill>
                <a:latin typeface="Times New Roman" pitchFamily="18" charset="0"/>
                <a:cs typeface="Times New Roman" pitchFamily="18" charset="0"/>
              </a:rPr>
              <a:t>PROF. F.K. FORSON; ME 366 LECTURE 8</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1162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590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317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522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522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93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69313" name="Object 1"/>
          <p:cNvGraphicFramePr>
            <a:graphicFrameLocks noChangeAspect="1"/>
          </p:cNvGraphicFramePr>
          <p:nvPr/>
        </p:nvGraphicFramePr>
        <p:xfrm>
          <a:off x="1981200" y="1676400"/>
          <a:ext cx="1600200" cy="457200"/>
        </p:xfrm>
        <a:graphic>
          <a:graphicData uri="http://schemas.openxmlformats.org/presentationml/2006/ole">
            <mc:AlternateContent xmlns:mc="http://schemas.openxmlformats.org/markup-compatibility/2006">
              <mc:Choice xmlns:v="urn:schemas-microsoft-com:vml" Requires="v">
                <p:oleObj name="Equation" r:id="rId3" imgW="748975" imgH="241195" progId="Equation.3">
                  <p:embed/>
                </p:oleObj>
              </mc:Choice>
              <mc:Fallback>
                <p:oleObj name="Equation" r:id="rId3" imgW="748975" imgH="241195" progId="Equation.3">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1676400"/>
                        <a:ext cx="16002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201"/>
            <a:ext cx="7772400" cy="533400"/>
          </a:xfrm>
        </p:spPr>
        <p:txBody>
          <a:bodyPr>
            <a:normAutofit fontScale="90000"/>
          </a:bodyPr>
          <a:lstStyle/>
          <a:p>
            <a:r>
              <a:rPr lang="en-US" sz="2400" b="1" dirty="0">
                <a:solidFill>
                  <a:srgbClr val="FF0000"/>
                </a:solidFill>
                <a:latin typeface="Arial Black" pitchFamily="34" charset="0"/>
              </a:rPr>
              <a:t>SESSION 1-6: INTRODUCTION TO HEAT EXCHANGERS</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304800" y="762000"/>
            <a:ext cx="8382000" cy="5638800"/>
          </a:xfrm>
        </p:spPr>
        <p:txBody>
          <a:bodyPr>
            <a:normAutofit lnSpcReduction="10000"/>
          </a:bodyPr>
          <a:lstStyle/>
          <a:p>
            <a:pPr algn="just"/>
            <a:r>
              <a:rPr lang="en-GB" sz="2000" b="1" i="1" dirty="0">
                <a:solidFill>
                  <a:schemeClr val="tx1"/>
                </a:solidFill>
              </a:rPr>
              <a:t>Definition of Heat Exchangers</a:t>
            </a:r>
          </a:p>
          <a:p>
            <a:pPr marL="457200" indent="-457200" algn="l">
              <a:buFont typeface="Wingdings" pitchFamily="2" charset="2"/>
              <a:buChar char="§"/>
            </a:pPr>
            <a:r>
              <a:rPr lang="en-GB" sz="2000" dirty="0">
                <a:solidFill>
                  <a:schemeClr val="tx1"/>
                </a:solidFill>
              </a:rPr>
              <a:t>Heat exchangers are devices that allow the exchange of heat between two fluids that are at different temperatures without allowing them to mix with each other. </a:t>
            </a:r>
          </a:p>
          <a:p>
            <a:pPr marL="457200" indent="-457200" algn="l">
              <a:buFont typeface="Wingdings" pitchFamily="2" charset="2"/>
              <a:buChar char="§"/>
            </a:pPr>
            <a:r>
              <a:rPr lang="en-GB" sz="2000" dirty="0">
                <a:solidFill>
                  <a:schemeClr val="tx1"/>
                </a:solidFill>
              </a:rPr>
              <a:t>Heat transfer in a heat exchanger usually involves </a:t>
            </a:r>
            <a:r>
              <a:rPr lang="en-GB" sz="2000" i="1" u="sng" dirty="0">
                <a:solidFill>
                  <a:schemeClr val="tx1"/>
                </a:solidFill>
              </a:rPr>
              <a:t>convection</a:t>
            </a:r>
            <a:r>
              <a:rPr lang="en-GB" sz="2000" u="sng" dirty="0">
                <a:solidFill>
                  <a:schemeClr val="tx1"/>
                </a:solidFill>
              </a:rPr>
              <a:t> in each fluid </a:t>
            </a:r>
            <a:r>
              <a:rPr lang="en-GB" sz="2000" dirty="0">
                <a:solidFill>
                  <a:schemeClr val="tx1"/>
                </a:solidFill>
              </a:rPr>
              <a:t>and </a:t>
            </a:r>
            <a:r>
              <a:rPr lang="en-GB" sz="2000" i="1" u="sng" dirty="0">
                <a:solidFill>
                  <a:schemeClr val="tx1"/>
                </a:solidFill>
              </a:rPr>
              <a:t>conduction</a:t>
            </a:r>
            <a:r>
              <a:rPr lang="en-GB" sz="2000" u="sng" dirty="0">
                <a:solidFill>
                  <a:schemeClr val="tx1"/>
                </a:solidFill>
              </a:rPr>
              <a:t> through the wall </a:t>
            </a:r>
            <a:r>
              <a:rPr lang="en-GB" sz="2000" dirty="0">
                <a:solidFill>
                  <a:schemeClr val="tx1"/>
                </a:solidFill>
              </a:rPr>
              <a:t>separating the two fluids. </a:t>
            </a:r>
          </a:p>
          <a:p>
            <a:pPr marL="457200" indent="-457200" algn="l">
              <a:buFont typeface="Wingdings" pitchFamily="2" charset="2"/>
              <a:buChar char="§"/>
            </a:pPr>
            <a:r>
              <a:rPr lang="en-GB" sz="2000" dirty="0">
                <a:solidFill>
                  <a:schemeClr val="tx1"/>
                </a:solidFill>
              </a:rPr>
              <a:t>In the analysis of heat exchangers, it is convenient to work with an </a:t>
            </a:r>
            <a:r>
              <a:rPr lang="en-GB" sz="2000" i="1" u="sng" dirty="0">
                <a:solidFill>
                  <a:schemeClr val="tx1"/>
                </a:solidFill>
              </a:rPr>
              <a:t>overall heat transfer coefficient</a:t>
            </a:r>
            <a:r>
              <a:rPr lang="en-GB" sz="2000" u="sng" dirty="0">
                <a:solidFill>
                  <a:schemeClr val="tx1"/>
                </a:solidFill>
              </a:rPr>
              <a:t> </a:t>
            </a:r>
            <a:r>
              <a:rPr lang="en-GB" sz="2000" i="1" u="sng" dirty="0">
                <a:solidFill>
                  <a:schemeClr val="tx1"/>
                </a:solidFill>
              </a:rPr>
              <a:t>U</a:t>
            </a:r>
            <a:r>
              <a:rPr lang="en-GB" sz="2000" dirty="0">
                <a:solidFill>
                  <a:schemeClr val="tx1"/>
                </a:solidFill>
              </a:rPr>
              <a:t> that accounts for the contribution of all these effects on heat transfer and the </a:t>
            </a:r>
            <a:r>
              <a:rPr lang="en-GB" sz="2000" i="1" u="sng" dirty="0">
                <a:solidFill>
                  <a:schemeClr val="tx1"/>
                </a:solidFill>
              </a:rPr>
              <a:t>logarithmic mean temperature difference</a:t>
            </a:r>
            <a:r>
              <a:rPr lang="en-GB" sz="2000" u="sng" dirty="0">
                <a:solidFill>
                  <a:schemeClr val="tx1"/>
                </a:solidFill>
              </a:rPr>
              <a:t> LMTD</a:t>
            </a:r>
            <a:r>
              <a:rPr lang="en-GB" sz="2000" dirty="0">
                <a:solidFill>
                  <a:schemeClr val="tx1"/>
                </a:solidFill>
              </a:rPr>
              <a:t>, which is an </a:t>
            </a:r>
            <a:r>
              <a:rPr lang="en-GB" sz="2000" u="sng" dirty="0">
                <a:solidFill>
                  <a:schemeClr val="tx1"/>
                </a:solidFill>
              </a:rPr>
              <a:t>equivalent mean temperature difference </a:t>
            </a:r>
            <a:r>
              <a:rPr lang="en-GB" sz="2000" dirty="0">
                <a:solidFill>
                  <a:schemeClr val="tx1"/>
                </a:solidFill>
              </a:rPr>
              <a:t>between the two fluids for the entire heat exchanger.</a:t>
            </a:r>
          </a:p>
          <a:p>
            <a:pPr marL="457200" indent="-457200" algn="l"/>
            <a:r>
              <a:rPr lang="en-GB" sz="2000" b="1" dirty="0">
                <a:solidFill>
                  <a:schemeClr val="tx1"/>
                </a:solidFill>
              </a:rPr>
              <a:t>Note:</a:t>
            </a:r>
          </a:p>
          <a:p>
            <a:pPr marL="457200" indent="-457200" algn="l">
              <a:buFont typeface="Wingdings" pitchFamily="2" charset="2"/>
              <a:buChar char="§"/>
            </a:pPr>
            <a:r>
              <a:rPr lang="en-GB" sz="2000" b="1" i="1" dirty="0">
                <a:solidFill>
                  <a:schemeClr val="tx2"/>
                </a:solidFill>
              </a:rPr>
              <a:t>It must be stated that the LMTD method is best suited for determining the size of a heat exchanger when the inlet and the outlet temperatures are known.</a:t>
            </a:r>
          </a:p>
          <a:p>
            <a:pPr marL="457200" indent="-457200" algn="l">
              <a:buFont typeface="Wingdings" pitchFamily="2" charset="2"/>
              <a:buChar char="§"/>
            </a:pPr>
            <a:r>
              <a:rPr lang="en-GB" sz="2000" i="1" dirty="0">
                <a:solidFill>
                  <a:schemeClr val="tx1"/>
                </a:solidFill>
              </a:rPr>
              <a:t>The </a:t>
            </a:r>
            <a:r>
              <a:rPr lang="en-GB" sz="2000" i="1" u="sng" dirty="0">
                <a:solidFill>
                  <a:schemeClr val="tx1"/>
                </a:solidFill>
              </a:rPr>
              <a:t>effectiveness-NTU</a:t>
            </a:r>
            <a:r>
              <a:rPr lang="en-GB" sz="2000" u="sng" dirty="0">
                <a:solidFill>
                  <a:schemeClr val="tx1"/>
                </a:solidFill>
              </a:rPr>
              <a:t> method </a:t>
            </a:r>
            <a:r>
              <a:rPr lang="en-GB" sz="2000" dirty="0">
                <a:solidFill>
                  <a:schemeClr val="tx1"/>
                </a:solidFill>
              </a:rPr>
              <a:t>is also used in heat exchanger analysis to predict the outlet temperatures of the hot and cold fluid streams in a specified heat exchanger.</a:t>
            </a:r>
            <a:endParaRPr lang="en-US" sz="2000" dirty="0">
              <a:solidFill>
                <a:schemeClr val="tx1"/>
              </a:solidFill>
            </a:endParaRPr>
          </a:p>
          <a:p>
            <a:pPr marL="457200" indent="-457200" algn="l"/>
            <a:endParaRPr lang="en-US" sz="2000" dirty="0">
              <a:solidFill>
                <a:schemeClr val="tx1"/>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dirty="0">
                <a:solidFill>
                  <a:srgbClr val="002060"/>
                </a:solidFill>
                <a:latin typeface="Times New Roman" pitchFamily="18" charset="0"/>
                <a:cs typeface="Times New Roman" pitchFamily="18" charset="0"/>
              </a:rPr>
              <a:t>PROF. F.K. FORSON; ME 366 LECTURE 8</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1"/>
            <a:ext cx="8382000" cy="533400"/>
          </a:xfrm>
        </p:spPr>
        <p:txBody>
          <a:bodyPr>
            <a:normAutofit fontScale="90000"/>
          </a:bodyPr>
          <a:lstStyle/>
          <a:p>
            <a:r>
              <a:rPr lang="en-US" sz="2400" b="1" dirty="0">
                <a:solidFill>
                  <a:srgbClr val="FF0000"/>
                </a:solidFill>
                <a:latin typeface="Arial Black" pitchFamily="34" charset="0"/>
              </a:rPr>
              <a:t>SESSION 2-6.1: LOGARITHMIC MEAN TEMPERATURE DIFFERENCE (LMTD)</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152400" y="685800"/>
            <a:ext cx="8763000" cy="6019800"/>
          </a:xfrm>
        </p:spPr>
        <p:txBody>
          <a:bodyPr>
            <a:normAutofit/>
          </a:bodyPr>
          <a:lstStyle/>
          <a:p>
            <a:pPr algn="l"/>
            <a:r>
              <a:rPr lang="en-GB" sz="2000" b="1" u="sng" dirty="0">
                <a:solidFill>
                  <a:schemeClr val="tx1"/>
                </a:solidFill>
              </a:rPr>
              <a:t>Parallel-flow heat exchanger</a:t>
            </a:r>
          </a:p>
          <a:p>
            <a:pPr algn="l"/>
            <a:r>
              <a:rPr lang="en-GB" sz="2000" dirty="0">
                <a:solidFill>
                  <a:schemeClr val="tx1"/>
                </a:solidFill>
              </a:rPr>
              <a:t>In order to develop a relation for the equivalent average temperature difference between the fluids, consider </a:t>
            </a:r>
            <a:r>
              <a:rPr lang="en-GB" sz="2000" u="sng" dirty="0">
                <a:solidFill>
                  <a:schemeClr val="tx1"/>
                </a:solidFill>
              </a:rPr>
              <a:t>the </a:t>
            </a:r>
            <a:r>
              <a:rPr lang="en-GB" sz="2000" i="1" u="sng" dirty="0">
                <a:solidFill>
                  <a:schemeClr val="tx1"/>
                </a:solidFill>
              </a:rPr>
              <a:t>parallel-flow double-pipe </a:t>
            </a:r>
            <a:r>
              <a:rPr lang="en-GB" sz="2000" dirty="0">
                <a:solidFill>
                  <a:schemeClr val="tx1"/>
                </a:solidFill>
              </a:rPr>
              <a:t>heat exchanger, as shown in </a:t>
            </a:r>
            <a:r>
              <a:rPr lang="en-GB" sz="2000" b="1" dirty="0">
                <a:solidFill>
                  <a:schemeClr val="tx1"/>
                </a:solidFill>
              </a:rPr>
              <a:t>Figure 83 below</a:t>
            </a:r>
            <a:r>
              <a:rPr lang="en-GB" sz="2000" dirty="0">
                <a:solidFill>
                  <a:schemeClr val="tx1"/>
                </a:solidFill>
              </a:rPr>
              <a:t>. </a:t>
            </a:r>
          </a:p>
        </p:txBody>
      </p:sp>
      <p:sp>
        <p:nvSpPr>
          <p:cNvPr id="4" name="Footer Placeholder 3"/>
          <p:cNvSpPr>
            <a:spLocks noGrp="1"/>
          </p:cNvSpPr>
          <p:nvPr>
            <p:ph type="ftr" sz="quarter" idx="11"/>
          </p:nvPr>
        </p:nvSpPr>
        <p:spPr>
          <a:xfrm>
            <a:off x="3124200" y="6356350"/>
            <a:ext cx="3505200" cy="365125"/>
          </a:xfrm>
        </p:spPr>
        <p:txBody>
          <a:bodyPr/>
          <a:lstStyle/>
          <a:p>
            <a:r>
              <a:rPr lang="fr-FR" b="1" i="1" dirty="0">
                <a:solidFill>
                  <a:srgbClr val="002060"/>
                </a:solidFill>
                <a:latin typeface="Times New Roman" pitchFamily="18" charset="0"/>
                <a:cs typeface="Times New Roman" pitchFamily="18" charset="0"/>
              </a:rPr>
              <a:t>PROF. F.K. FORSON; ME 366 LECTURE 8</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1162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590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317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522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522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93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71363" name="Picture 26" descr="fig 5-7.jpg"/>
          <p:cNvPicPr>
            <a:picLocks noChangeAspect="1" noChangeArrowheads="1"/>
          </p:cNvPicPr>
          <p:nvPr/>
        </p:nvPicPr>
        <p:blipFill>
          <a:blip r:embed="rId3">
            <a:lum bright="-20000" contrast="40000"/>
          </a:blip>
          <a:srcRect/>
          <a:stretch>
            <a:fillRect/>
          </a:stretch>
        </p:blipFill>
        <p:spPr bwMode="auto">
          <a:xfrm>
            <a:off x="2895600" y="1752600"/>
            <a:ext cx="4267200" cy="4572000"/>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1"/>
            <a:ext cx="8382000" cy="533400"/>
          </a:xfrm>
        </p:spPr>
        <p:txBody>
          <a:bodyPr>
            <a:normAutofit fontScale="90000"/>
          </a:bodyPr>
          <a:lstStyle/>
          <a:p>
            <a:r>
              <a:rPr lang="en-US" sz="2400" b="1" dirty="0">
                <a:solidFill>
                  <a:srgbClr val="FF0000"/>
                </a:solidFill>
                <a:latin typeface="Arial Black" pitchFamily="34" charset="0"/>
              </a:rPr>
              <a:t>SESSION 2-6.1: LOGARITHMIC MEAN TEMPERATURE DIFFERENCE (LMTD)</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152400" y="685800"/>
            <a:ext cx="8763000" cy="6019800"/>
          </a:xfrm>
        </p:spPr>
        <p:txBody>
          <a:bodyPr>
            <a:normAutofit/>
          </a:bodyPr>
          <a:lstStyle/>
          <a:p>
            <a:pPr algn="l"/>
            <a:r>
              <a:rPr lang="en-GB" sz="2000" b="1" u="sng" dirty="0">
                <a:solidFill>
                  <a:schemeClr val="tx1"/>
                </a:solidFill>
              </a:rPr>
              <a:t>Parallel-flow heat exchanger</a:t>
            </a:r>
          </a:p>
          <a:p>
            <a:pPr algn="l">
              <a:buFont typeface="Wingdings" pitchFamily="2" charset="2"/>
              <a:buChar char="§"/>
            </a:pPr>
            <a:r>
              <a:rPr lang="en-GB" sz="2000" dirty="0">
                <a:solidFill>
                  <a:schemeClr val="tx1"/>
                </a:solidFill>
              </a:rPr>
              <a:t> The temperature difference between the hot and the cold fluids is large at inlet of the heat exchanger but decreases exponentially toward the outlet. The temperature of the hot fluid decrease, and that of the cold fluid increases along the heat exchanger, but the temperature of the cold fluid can never exceed that of the hot fluid no matter how long the heat exchanger is. </a:t>
            </a:r>
            <a:endParaRPr lang="en-US" sz="2000" dirty="0">
              <a:solidFill>
                <a:schemeClr val="tx1"/>
              </a:solidFill>
            </a:endParaRPr>
          </a:p>
          <a:p>
            <a:pPr algn="l"/>
            <a:r>
              <a:rPr lang="en-GB" sz="2000" b="1" i="1" dirty="0">
                <a:solidFill>
                  <a:schemeClr val="tx1"/>
                </a:solidFill>
              </a:rPr>
              <a:t>An energy balance on each fluid in a differential section of the heat exchanger can be expressed as: </a:t>
            </a:r>
          </a:p>
          <a:p>
            <a:pPr algn="l"/>
            <a:r>
              <a:rPr lang="en-GB" sz="2000" b="1" i="1" dirty="0">
                <a:solidFill>
                  <a:schemeClr val="tx1"/>
                </a:solidFill>
              </a:rPr>
              <a:t>                                                                                                                            (6.9)</a:t>
            </a:r>
          </a:p>
          <a:p>
            <a:pPr algn="l"/>
            <a:endParaRPr lang="en-GB" sz="2000" b="1" i="1" dirty="0">
              <a:solidFill>
                <a:schemeClr val="tx1"/>
              </a:solidFill>
            </a:endParaRPr>
          </a:p>
          <a:p>
            <a:pPr algn="l"/>
            <a:r>
              <a:rPr lang="en-GB" sz="2000" dirty="0">
                <a:solidFill>
                  <a:schemeClr val="tx1"/>
                </a:solidFill>
              </a:rPr>
              <a:t>Solving the equation (6.9) above for </a:t>
            </a:r>
            <a:r>
              <a:rPr lang="en-GB" sz="2000" i="1" dirty="0" err="1">
                <a:solidFill>
                  <a:schemeClr val="tx1"/>
                </a:solidFill>
              </a:rPr>
              <a:t>dT</a:t>
            </a:r>
            <a:r>
              <a:rPr lang="en-GB" sz="2000" i="1" baseline="-25000" dirty="0" err="1">
                <a:solidFill>
                  <a:schemeClr val="tx1"/>
                </a:solidFill>
              </a:rPr>
              <a:t>h</a:t>
            </a:r>
            <a:r>
              <a:rPr lang="en-GB" sz="2000" dirty="0">
                <a:solidFill>
                  <a:schemeClr val="tx1"/>
                </a:solidFill>
              </a:rPr>
              <a:t> and </a:t>
            </a:r>
            <a:r>
              <a:rPr lang="en-GB" sz="2000" i="1" dirty="0" err="1">
                <a:solidFill>
                  <a:schemeClr val="tx1"/>
                </a:solidFill>
              </a:rPr>
              <a:t>dT</a:t>
            </a:r>
            <a:r>
              <a:rPr lang="en-GB" sz="2000" i="1" baseline="-25000" dirty="0" err="1">
                <a:solidFill>
                  <a:schemeClr val="tx1"/>
                </a:solidFill>
              </a:rPr>
              <a:t>c</a:t>
            </a:r>
            <a:r>
              <a:rPr lang="en-GB" sz="2000" dirty="0">
                <a:solidFill>
                  <a:schemeClr val="tx1"/>
                </a:solidFill>
              </a:rPr>
              <a:t> and taking their difference we get</a:t>
            </a:r>
          </a:p>
          <a:p>
            <a:pPr algn="l"/>
            <a:endParaRPr lang="en-GB" sz="2000" dirty="0">
              <a:solidFill>
                <a:schemeClr val="tx1"/>
              </a:solidFill>
            </a:endParaRPr>
          </a:p>
          <a:p>
            <a:pPr algn="l"/>
            <a:r>
              <a:rPr lang="en-GB" sz="2000" dirty="0">
                <a:solidFill>
                  <a:schemeClr val="tx1"/>
                </a:solidFill>
              </a:rPr>
              <a:t>                                                                                                                          </a:t>
            </a:r>
            <a:r>
              <a:rPr lang="en-GB" sz="2000" b="1" i="1" dirty="0">
                <a:solidFill>
                  <a:schemeClr val="tx1"/>
                </a:solidFill>
              </a:rPr>
              <a:t>(6.10)</a:t>
            </a:r>
          </a:p>
          <a:p>
            <a:pPr algn="l"/>
            <a:r>
              <a:rPr lang="en-GB" sz="2000" dirty="0">
                <a:solidFill>
                  <a:schemeClr val="tx1"/>
                </a:solidFill>
              </a:rPr>
              <a:t>The rate of heat transfer in the differential section of the heat exchanger can also be expressed as:</a:t>
            </a:r>
          </a:p>
          <a:p>
            <a:pPr algn="l"/>
            <a:r>
              <a:rPr lang="en-GB" sz="2000" dirty="0"/>
              <a:t>                                                                                                                          </a:t>
            </a:r>
            <a:r>
              <a:rPr lang="en-GB" sz="2000" b="1" i="1" dirty="0">
                <a:solidFill>
                  <a:schemeClr val="tx1"/>
                </a:solidFill>
              </a:rPr>
              <a:t>(6.11)</a:t>
            </a:r>
            <a:endParaRPr lang="en-US" sz="2000" b="1" i="1" dirty="0">
              <a:solidFill>
                <a:schemeClr val="tx1"/>
              </a:solidFill>
            </a:endParaRPr>
          </a:p>
          <a:p>
            <a:pPr algn="l"/>
            <a:r>
              <a:rPr lang="en-GB" sz="2000" dirty="0">
                <a:solidFill>
                  <a:schemeClr val="tx1"/>
                </a:solidFill>
              </a:rPr>
              <a:t> </a:t>
            </a:r>
            <a:endParaRPr lang="en-US" sz="2000" dirty="0">
              <a:solidFill>
                <a:schemeClr val="tx1"/>
              </a:solidFill>
            </a:endParaRPr>
          </a:p>
          <a:p>
            <a:pPr algn="l"/>
            <a:endParaRPr lang="en-US" sz="2000" dirty="0">
              <a:solidFill>
                <a:schemeClr val="tx1"/>
              </a:solidFill>
            </a:endParaRPr>
          </a:p>
          <a:p>
            <a:pPr algn="l">
              <a:buFont typeface="Wingdings" pitchFamily="2" charset="2"/>
              <a:buChar char="§"/>
            </a:pPr>
            <a:endParaRPr lang="en-GB" sz="2000" dirty="0">
              <a:solidFill>
                <a:schemeClr val="tx1"/>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dirty="0">
                <a:solidFill>
                  <a:srgbClr val="002060"/>
                </a:solidFill>
                <a:latin typeface="Times New Roman" pitchFamily="18" charset="0"/>
                <a:cs typeface="Times New Roman" pitchFamily="18" charset="0"/>
              </a:rPr>
              <a:t>PROF. F.K. FORSON; ME 366 LECTURE 8</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1162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590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317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522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522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93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72386" name="Picture 2"/>
          <p:cNvPicPr>
            <a:picLocks noChangeAspect="1" noChangeArrowheads="1"/>
          </p:cNvPicPr>
          <p:nvPr/>
        </p:nvPicPr>
        <p:blipFill>
          <a:blip r:embed="rId3"/>
          <a:srcRect/>
          <a:stretch>
            <a:fillRect/>
          </a:stretch>
        </p:blipFill>
        <p:spPr bwMode="auto">
          <a:xfrm>
            <a:off x="1447800" y="3276600"/>
            <a:ext cx="4876800" cy="685800"/>
          </a:xfrm>
          <a:prstGeom prst="rect">
            <a:avLst/>
          </a:prstGeom>
          <a:noFill/>
          <a:ln w="9525">
            <a:noFill/>
            <a:miter lim="800000"/>
            <a:headEnd/>
            <a:tailEnd/>
          </a:ln>
          <a:effectLst/>
        </p:spPr>
      </p:pic>
      <p:sp>
        <p:nvSpPr>
          <p:cNvPr id="27238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72387" name="Object 3"/>
          <p:cNvGraphicFramePr>
            <a:graphicFrameLocks noChangeAspect="1"/>
          </p:cNvGraphicFramePr>
          <p:nvPr/>
        </p:nvGraphicFramePr>
        <p:xfrm>
          <a:off x="1524000" y="4419600"/>
          <a:ext cx="4343400" cy="685800"/>
        </p:xfrm>
        <a:graphic>
          <a:graphicData uri="http://schemas.openxmlformats.org/presentationml/2006/ole">
            <mc:AlternateContent xmlns:mc="http://schemas.openxmlformats.org/markup-compatibility/2006">
              <mc:Choice xmlns:v="urn:schemas-microsoft-com:vml" Requires="v">
                <p:oleObj name="Equation" r:id="rId4" imgW="2971800" imgH="508000" progId="Equation.3">
                  <p:embed/>
                </p:oleObj>
              </mc:Choice>
              <mc:Fallback>
                <p:oleObj name="Equation" r:id="rId4" imgW="2971800" imgH="508000" progId="Equation.3">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4419600"/>
                        <a:ext cx="4343400"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239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72389" name="Object 5"/>
          <p:cNvGraphicFramePr>
            <a:graphicFrameLocks noChangeAspect="1"/>
          </p:cNvGraphicFramePr>
          <p:nvPr/>
        </p:nvGraphicFramePr>
        <p:xfrm>
          <a:off x="2286000" y="5867400"/>
          <a:ext cx="2743200" cy="457200"/>
        </p:xfrm>
        <a:graphic>
          <a:graphicData uri="http://schemas.openxmlformats.org/presentationml/2006/ole">
            <mc:AlternateContent xmlns:mc="http://schemas.openxmlformats.org/markup-compatibility/2006">
              <mc:Choice xmlns:v="urn:schemas-microsoft-com:vml" Requires="v">
                <p:oleObj name="Equation" r:id="rId6" imgW="1180588" imgH="241195" progId="Equation.3">
                  <p:embed/>
                </p:oleObj>
              </mc:Choice>
              <mc:Fallback>
                <p:oleObj name="Equation" r:id="rId6" imgW="1180588" imgH="241195" progId="Equation.3">
                  <p:embed/>
                  <p:pic>
                    <p:nvPicPr>
                      <p:cNvPr id="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0" y="5867400"/>
                        <a:ext cx="27432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1"/>
            <a:ext cx="8382000" cy="533400"/>
          </a:xfrm>
        </p:spPr>
        <p:txBody>
          <a:bodyPr>
            <a:normAutofit fontScale="90000"/>
          </a:bodyPr>
          <a:lstStyle/>
          <a:p>
            <a:r>
              <a:rPr lang="en-US" sz="2400" b="1" dirty="0">
                <a:solidFill>
                  <a:srgbClr val="FF0000"/>
                </a:solidFill>
                <a:latin typeface="Arial Black" pitchFamily="34" charset="0"/>
              </a:rPr>
              <a:t>SESSION 2-6.1: LOGARITHMIC MEAN TEMPERATURE DIFFERENCE (LMTD)</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152400" y="685800"/>
            <a:ext cx="8763000" cy="6019800"/>
          </a:xfrm>
        </p:spPr>
        <p:txBody>
          <a:bodyPr>
            <a:normAutofit/>
          </a:bodyPr>
          <a:lstStyle/>
          <a:p>
            <a:pPr algn="l"/>
            <a:r>
              <a:rPr lang="en-GB" sz="2000" b="1" u="sng" dirty="0">
                <a:solidFill>
                  <a:schemeClr val="tx1"/>
                </a:solidFill>
              </a:rPr>
              <a:t>Parallel-flow heat exchanger</a:t>
            </a:r>
          </a:p>
          <a:p>
            <a:pPr algn="l"/>
            <a:r>
              <a:rPr lang="en-GB" sz="2000" dirty="0">
                <a:solidFill>
                  <a:schemeClr val="tx1"/>
                </a:solidFill>
              </a:rPr>
              <a:t>Substituting Equation 6.11 this into Equation 6.10 and rearranging gives:</a:t>
            </a:r>
          </a:p>
          <a:p>
            <a:pPr algn="l"/>
            <a:endParaRPr lang="en-GB" sz="2000" dirty="0">
              <a:solidFill>
                <a:schemeClr val="tx1"/>
              </a:solidFill>
            </a:endParaRPr>
          </a:p>
          <a:p>
            <a:pPr algn="l"/>
            <a:r>
              <a:rPr lang="en-GB" sz="2000" dirty="0">
                <a:solidFill>
                  <a:schemeClr val="tx1"/>
                </a:solidFill>
              </a:rPr>
              <a:t>                                                                                                                   </a:t>
            </a:r>
            <a:r>
              <a:rPr lang="en-GB" sz="2000" b="1" i="1" dirty="0">
                <a:solidFill>
                  <a:schemeClr val="tx1"/>
                </a:solidFill>
              </a:rPr>
              <a:t>(6.12)</a:t>
            </a:r>
          </a:p>
          <a:p>
            <a:pPr algn="l"/>
            <a:endParaRPr lang="en-GB" sz="2000" dirty="0"/>
          </a:p>
          <a:p>
            <a:pPr algn="l"/>
            <a:r>
              <a:rPr lang="en-GB" sz="2000" dirty="0">
                <a:solidFill>
                  <a:schemeClr val="tx1"/>
                </a:solidFill>
              </a:rPr>
              <a:t>Integrating from the inlet of the heat exchanger to its outlet, we obtain:</a:t>
            </a:r>
          </a:p>
          <a:p>
            <a:pPr algn="l"/>
            <a:endParaRPr lang="en-GB" sz="2000" dirty="0">
              <a:solidFill>
                <a:schemeClr val="tx1"/>
              </a:solidFill>
            </a:endParaRPr>
          </a:p>
          <a:p>
            <a:pPr algn="l"/>
            <a:r>
              <a:rPr lang="en-GB" sz="2000" dirty="0">
                <a:solidFill>
                  <a:schemeClr val="tx1"/>
                </a:solidFill>
              </a:rPr>
              <a:t>                                                                                                                  </a:t>
            </a:r>
            <a:r>
              <a:rPr lang="en-GB" sz="2000" b="1" i="1" dirty="0">
                <a:solidFill>
                  <a:schemeClr val="tx1"/>
                </a:solidFill>
              </a:rPr>
              <a:t>(6.13)</a:t>
            </a:r>
          </a:p>
          <a:p>
            <a:pPr algn="l"/>
            <a:endParaRPr lang="en-US" sz="2000" dirty="0">
              <a:solidFill>
                <a:schemeClr val="tx1"/>
              </a:solidFill>
            </a:endParaRPr>
          </a:p>
          <a:p>
            <a:pPr algn="l"/>
            <a:r>
              <a:rPr lang="en-GB" sz="2000" dirty="0">
                <a:solidFill>
                  <a:schemeClr val="tx1"/>
                </a:solidFill>
              </a:rPr>
              <a:t>Finally, solving Equation 6.6  for ṁ</a:t>
            </a:r>
            <a:r>
              <a:rPr lang="en-GB" sz="2000" baseline="-25000" dirty="0">
                <a:solidFill>
                  <a:schemeClr val="tx1"/>
                </a:solidFill>
              </a:rPr>
              <a:t>c</a:t>
            </a:r>
            <a:r>
              <a:rPr lang="en-GB" sz="2000" dirty="0">
                <a:solidFill>
                  <a:schemeClr val="tx1"/>
                </a:solidFill>
              </a:rPr>
              <a:t>Cp</a:t>
            </a:r>
            <a:r>
              <a:rPr lang="en-GB" sz="2000" baseline="-25000" dirty="0">
                <a:solidFill>
                  <a:schemeClr val="tx1"/>
                </a:solidFill>
              </a:rPr>
              <a:t>c</a:t>
            </a:r>
            <a:r>
              <a:rPr lang="en-GB" sz="2000" dirty="0">
                <a:solidFill>
                  <a:schemeClr val="tx1"/>
                </a:solidFill>
              </a:rPr>
              <a:t> and </a:t>
            </a:r>
            <a:r>
              <a:rPr lang="en-GB" sz="2000" dirty="0" err="1">
                <a:solidFill>
                  <a:schemeClr val="tx1"/>
                </a:solidFill>
              </a:rPr>
              <a:t>ṁ</a:t>
            </a:r>
            <a:r>
              <a:rPr lang="en-GB" sz="2000" baseline="-25000" dirty="0" err="1">
                <a:solidFill>
                  <a:schemeClr val="tx1"/>
                </a:solidFill>
              </a:rPr>
              <a:t>h</a:t>
            </a:r>
            <a:r>
              <a:rPr lang="en-GB" sz="2000" dirty="0" err="1">
                <a:solidFill>
                  <a:schemeClr val="tx1"/>
                </a:solidFill>
              </a:rPr>
              <a:t>Cp</a:t>
            </a:r>
            <a:r>
              <a:rPr lang="en-GB" sz="2000" baseline="-25000" dirty="0" err="1">
                <a:solidFill>
                  <a:schemeClr val="tx1"/>
                </a:solidFill>
              </a:rPr>
              <a:t>h</a:t>
            </a:r>
            <a:r>
              <a:rPr lang="en-GB" sz="2000" dirty="0">
                <a:solidFill>
                  <a:schemeClr val="tx1"/>
                </a:solidFill>
              </a:rPr>
              <a:t>  and substituting into Equation 6.13 gives, after some rearrangement,</a:t>
            </a:r>
          </a:p>
          <a:p>
            <a:pPr algn="l"/>
            <a:r>
              <a:rPr lang="en-GB" sz="2000" dirty="0">
                <a:solidFill>
                  <a:schemeClr val="tx1"/>
                </a:solidFill>
              </a:rPr>
              <a:t>                                                                                                                  </a:t>
            </a:r>
            <a:r>
              <a:rPr lang="en-GB" sz="2000" b="1" i="1" dirty="0">
                <a:solidFill>
                  <a:schemeClr val="tx1"/>
                </a:solidFill>
              </a:rPr>
              <a:t>(6.14)</a:t>
            </a:r>
          </a:p>
          <a:p>
            <a:pPr algn="l"/>
            <a:endParaRPr lang="en-GB" sz="2000" b="1" i="1" dirty="0">
              <a:solidFill>
                <a:schemeClr val="tx1"/>
              </a:solidFill>
            </a:endParaRPr>
          </a:p>
          <a:p>
            <a:pPr algn="l"/>
            <a:endParaRPr lang="en-GB" sz="2000" b="1" i="1" dirty="0">
              <a:solidFill>
                <a:schemeClr val="tx1"/>
              </a:solidFill>
            </a:endParaRPr>
          </a:p>
          <a:p>
            <a:pPr algn="l"/>
            <a:r>
              <a:rPr lang="en-GB" sz="2000" b="1" i="1" dirty="0">
                <a:solidFill>
                  <a:schemeClr val="tx1"/>
                </a:solidFill>
              </a:rPr>
              <a:t>                                                                                                                  (6.15)</a:t>
            </a:r>
          </a:p>
          <a:p>
            <a:pPr algn="l"/>
            <a:endParaRPr lang="en-US" sz="2000" dirty="0">
              <a:solidFill>
                <a:schemeClr val="tx1"/>
              </a:solidFill>
            </a:endParaRPr>
          </a:p>
          <a:p>
            <a:pPr algn="l"/>
            <a:endParaRPr lang="en-GB" sz="2000" dirty="0">
              <a:solidFill>
                <a:schemeClr val="tx1"/>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dirty="0">
                <a:solidFill>
                  <a:srgbClr val="002060"/>
                </a:solidFill>
                <a:latin typeface="Times New Roman" pitchFamily="18" charset="0"/>
                <a:cs typeface="Times New Roman" pitchFamily="18" charset="0"/>
              </a:rPr>
              <a:t>PROF. F.K. FORSON; ME 366 LECTURE 8</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1162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590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317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522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522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93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238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239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75460" name="Object 4"/>
          <p:cNvGraphicFramePr>
            <a:graphicFrameLocks noChangeAspect="1"/>
          </p:cNvGraphicFramePr>
          <p:nvPr/>
        </p:nvGraphicFramePr>
        <p:xfrm>
          <a:off x="1143000" y="1600200"/>
          <a:ext cx="3886200" cy="762000"/>
        </p:xfrm>
        <a:graphic>
          <a:graphicData uri="http://schemas.openxmlformats.org/presentationml/2006/ole">
            <mc:AlternateContent xmlns:mc="http://schemas.openxmlformats.org/markup-compatibility/2006">
              <mc:Choice xmlns:v="urn:schemas-microsoft-com:vml" Requires="v">
                <p:oleObj name="Equation" r:id="rId3" imgW="2324100" imgH="508000" progId="Equation.3">
                  <p:embed/>
                </p:oleObj>
              </mc:Choice>
              <mc:Fallback>
                <p:oleObj name="Equation" r:id="rId3" imgW="2324100" imgH="508000" progId="Equation.3">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600200"/>
                        <a:ext cx="38862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546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75462" name="Object 6"/>
          <p:cNvGraphicFramePr>
            <a:graphicFrameLocks noChangeAspect="1"/>
          </p:cNvGraphicFramePr>
          <p:nvPr/>
        </p:nvGraphicFramePr>
        <p:xfrm>
          <a:off x="1219200" y="2971800"/>
          <a:ext cx="4114800" cy="838200"/>
        </p:xfrm>
        <a:graphic>
          <a:graphicData uri="http://schemas.openxmlformats.org/presentationml/2006/ole">
            <mc:AlternateContent xmlns:mc="http://schemas.openxmlformats.org/markup-compatibility/2006">
              <mc:Choice xmlns:v="urn:schemas-microsoft-com:vml" Requires="v">
                <p:oleObj name="Equation" r:id="rId5" imgW="2501900" imgH="508000" progId="Equation.3">
                  <p:embed/>
                </p:oleObj>
              </mc:Choice>
              <mc:Fallback>
                <p:oleObj name="Equation" r:id="rId5" imgW="2501900" imgH="508000" progId="Equation.3">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9200" y="2971800"/>
                        <a:ext cx="41148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546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75468" name="Object 12"/>
          <p:cNvGraphicFramePr>
            <a:graphicFrameLocks noChangeAspect="1"/>
          </p:cNvGraphicFramePr>
          <p:nvPr/>
        </p:nvGraphicFramePr>
        <p:xfrm>
          <a:off x="1981200" y="4800600"/>
          <a:ext cx="1447800" cy="381000"/>
        </p:xfrm>
        <a:graphic>
          <a:graphicData uri="http://schemas.openxmlformats.org/presentationml/2006/ole">
            <mc:AlternateContent xmlns:mc="http://schemas.openxmlformats.org/markup-compatibility/2006">
              <mc:Choice xmlns:v="urn:schemas-microsoft-com:vml" Requires="v">
                <p:oleObj name="Equation" r:id="rId7" imgW="774364" imgH="241195" progId="Equation.3">
                  <p:embed/>
                </p:oleObj>
              </mc:Choice>
              <mc:Fallback>
                <p:oleObj name="Equation" r:id="rId7" imgW="774364" imgH="241195" progId="Equation.3">
                  <p:embed/>
                  <p:pic>
                    <p:nvPicPr>
                      <p:cNvPr id="0"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81200" y="4800600"/>
                        <a:ext cx="14478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5471"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75470" name="Object 14"/>
          <p:cNvGraphicFramePr>
            <a:graphicFrameLocks noChangeAspect="1"/>
          </p:cNvGraphicFramePr>
          <p:nvPr/>
        </p:nvGraphicFramePr>
        <p:xfrm>
          <a:off x="1524000" y="5410200"/>
          <a:ext cx="2895600" cy="762000"/>
        </p:xfrm>
        <a:graphic>
          <a:graphicData uri="http://schemas.openxmlformats.org/presentationml/2006/ole">
            <mc:AlternateContent xmlns:mc="http://schemas.openxmlformats.org/markup-compatibility/2006">
              <mc:Choice xmlns:v="urn:schemas-microsoft-com:vml" Requires="v">
                <p:oleObj name="Equation" r:id="rId9" imgW="1282700" imgH="431800" progId="Equation.3">
                  <p:embed/>
                </p:oleObj>
              </mc:Choice>
              <mc:Fallback>
                <p:oleObj name="Equation" r:id="rId9" imgW="1282700" imgH="431800" progId="Equation.3">
                  <p:embed/>
                  <p:pic>
                    <p:nvPicPr>
                      <p:cNvPr id="0" name="Picture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24000" y="5410200"/>
                        <a:ext cx="28956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1"/>
            <a:ext cx="8382000" cy="533400"/>
          </a:xfrm>
        </p:spPr>
        <p:txBody>
          <a:bodyPr>
            <a:normAutofit fontScale="90000"/>
          </a:bodyPr>
          <a:lstStyle/>
          <a:p>
            <a:r>
              <a:rPr lang="en-US" sz="2400" b="1" dirty="0">
                <a:solidFill>
                  <a:srgbClr val="FF0000"/>
                </a:solidFill>
                <a:latin typeface="Arial Black" pitchFamily="34" charset="0"/>
              </a:rPr>
              <a:t>SESSION 2-6.1: LOGARITHMIC MEAN TEMPERATURE DIFFERENCE (LMTD)</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152400" y="685800"/>
            <a:ext cx="8763000" cy="6019800"/>
          </a:xfrm>
        </p:spPr>
        <p:txBody>
          <a:bodyPr>
            <a:normAutofit/>
          </a:bodyPr>
          <a:lstStyle/>
          <a:p>
            <a:pPr algn="l"/>
            <a:r>
              <a:rPr lang="en-GB" sz="2000" b="1" u="sng" dirty="0">
                <a:solidFill>
                  <a:schemeClr val="tx1"/>
                </a:solidFill>
              </a:rPr>
              <a:t>Parallel-flow heat exchanger</a:t>
            </a:r>
          </a:p>
          <a:p>
            <a:pPr algn="l">
              <a:buFont typeface="Wingdings" pitchFamily="2" charset="2"/>
              <a:buChar char="§"/>
            </a:pPr>
            <a:r>
              <a:rPr lang="en-US" sz="2000" dirty="0">
                <a:solidFill>
                  <a:schemeClr val="tx1"/>
                </a:solidFill>
              </a:rPr>
              <a:t>Where </a:t>
            </a:r>
            <a:r>
              <a:rPr lang="en-US" sz="2000" dirty="0" err="1">
                <a:solidFill>
                  <a:schemeClr val="tx1"/>
                </a:solidFill>
              </a:rPr>
              <a:t>ΔT</a:t>
            </a:r>
            <a:r>
              <a:rPr lang="en-US" sz="2000" baseline="-25000" dirty="0" err="1">
                <a:solidFill>
                  <a:schemeClr val="tx1"/>
                </a:solidFill>
              </a:rPr>
              <a:t>lm</a:t>
            </a:r>
            <a:r>
              <a:rPr lang="en-US" sz="2000" dirty="0">
                <a:solidFill>
                  <a:schemeClr val="tx1"/>
                </a:solidFill>
              </a:rPr>
              <a:t> is </a:t>
            </a:r>
            <a:r>
              <a:rPr lang="en-GB" sz="2000" dirty="0">
                <a:solidFill>
                  <a:schemeClr val="tx1"/>
                </a:solidFill>
              </a:rPr>
              <a:t>the logarithmic mean temperature difference, which is the suitable form of the average temperature difference for use in the analysis of heat exchangers. </a:t>
            </a:r>
          </a:p>
          <a:p>
            <a:pPr algn="l">
              <a:buFont typeface="Wingdings" pitchFamily="2" charset="2"/>
              <a:buChar char="§"/>
            </a:pPr>
            <a:r>
              <a:rPr lang="en-GB" sz="2000" dirty="0">
                <a:solidFill>
                  <a:schemeClr val="tx1"/>
                </a:solidFill>
              </a:rPr>
              <a:t>Here, </a:t>
            </a:r>
            <a:r>
              <a:rPr lang="el-GR" sz="2000" dirty="0">
                <a:solidFill>
                  <a:schemeClr val="tx1"/>
                </a:solidFill>
              </a:rPr>
              <a:t>Δ</a:t>
            </a:r>
            <a:r>
              <a:rPr lang="en-US" sz="2000" dirty="0">
                <a:solidFill>
                  <a:schemeClr val="tx1"/>
                </a:solidFill>
              </a:rPr>
              <a:t>T</a:t>
            </a:r>
            <a:r>
              <a:rPr lang="en-US" sz="2000" baseline="-25000" dirty="0">
                <a:solidFill>
                  <a:schemeClr val="tx1"/>
                </a:solidFill>
              </a:rPr>
              <a:t>1</a:t>
            </a:r>
            <a:r>
              <a:rPr lang="en-GB" sz="2000" dirty="0">
                <a:solidFill>
                  <a:schemeClr val="tx1"/>
                </a:solidFill>
              </a:rPr>
              <a:t>  and </a:t>
            </a:r>
            <a:r>
              <a:rPr lang="el-GR" sz="2000" dirty="0">
                <a:solidFill>
                  <a:schemeClr val="tx1"/>
                </a:solidFill>
              </a:rPr>
              <a:t>Δ</a:t>
            </a:r>
            <a:r>
              <a:rPr lang="en-US" sz="2000" dirty="0">
                <a:solidFill>
                  <a:schemeClr val="tx1"/>
                </a:solidFill>
              </a:rPr>
              <a:t>T</a:t>
            </a:r>
            <a:r>
              <a:rPr lang="en-US" sz="2000" baseline="-25000" dirty="0">
                <a:solidFill>
                  <a:schemeClr val="tx1"/>
                </a:solidFill>
              </a:rPr>
              <a:t>2</a:t>
            </a:r>
            <a:r>
              <a:rPr lang="en-GB" sz="2000" dirty="0">
                <a:solidFill>
                  <a:schemeClr val="tx1"/>
                </a:solidFill>
              </a:rPr>
              <a:t>  represent the temperature difference between the two fluids at the two ends (inlet and outlet) of the heat exchanger and are defined as shown in </a:t>
            </a:r>
            <a:r>
              <a:rPr lang="en-GB" sz="2000" b="1" dirty="0">
                <a:solidFill>
                  <a:schemeClr val="tx1"/>
                </a:solidFill>
              </a:rPr>
              <a:t>Figure 84(a) </a:t>
            </a:r>
            <a:r>
              <a:rPr lang="en-GB" sz="2000" dirty="0">
                <a:solidFill>
                  <a:schemeClr val="tx1"/>
                </a:solidFill>
              </a:rPr>
              <a:t>It makes no difference which end is designated as the inlet or the outlet. </a:t>
            </a:r>
            <a:endParaRPr lang="en-US" sz="2000" dirty="0">
              <a:solidFill>
                <a:schemeClr val="tx1"/>
              </a:solidFill>
            </a:endParaRPr>
          </a:p>
          <a:p>
            <a:pPr algn="l"/>
            <a:endParaRPr lang="en-GB" sz="2000" dirty="0">
              <a:solidFill>
                <a:schemeClr val="tx1"/>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dirty="0">
                <a:solidFill>
                  <a:srgbClr val="002060"/>
                </a:solidFill>
                <a:latin typeface="Times New Roman" pitchFamily="18" charset="0"/>
                <a:cs typeface="Times New Roman" pitchFamily="18" charset="0"/>
              </a:rPr>
              <a:t>PROF. F.K. FORSON; ME 366 LECTURE 8</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1162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590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317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522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522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93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238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239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71"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77510" name="Picture 6"/>
          <p:cNvPicPr>
            <a:picLocks noChangeAspect="1" noChangeArrowheads="1"/>
          </p:cNvPicPr>
          <p:nvPr/>
        </p:nvPicPr>
        <p:blipFill>
          <a:blip r:embed="rId3"/>
          <a:srcRect/>
          <a:stretch>
            <a:fillRect/>
          </a:stretch>
        </p:blipFill>
        <p:spPr bwMode="auto">
          <a:xfrm>
            <a:off x="914400" y="2971800"/>
            <a:ext cx="8020050" cy="3429000"/>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1"/>
            <a:ext cx="8382000" cy="533400"/>
          </a:xfrm>
        </p:spPr>
        <p:txBody>
          <a:bodyPr>
            <a:normAutofit fontScale="90000"/>
          </a:bodyPr>
          <a:lstStyle/>
          <a:p>
            <a:r>
              <a:rPr lang="en-US" sz="2400" b="1" dirty="0">
                <a:solidFill>
                  <a:srgbClr val="FF0000"/>
                </a:solidFill>
                <a:latin typeface="Arial Black" pitchFamily="34" charset="0"/>
              </a:rPr>
              <a:t>SESSION 2-6.1: LOGARITHMIC MEAN TEMPERATURE DIFFERENCE (LMTD)</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152400" y="685800"/>
            <a:ext cx="8763000" cy="6019800"/>
          </a:xfrm>
        </p:spPr>
        <p:txBody>
          <a:bodyPr>
            <a:normAutofit/>
          </a:bodyPr>
          <a:lstStyle/>
          <a:p>
            <a:pPr algn="l"/>
            <a:r>
              <a:rPr lang="en-GB" sz="2000" b="1" u="sng" dirty="0">
                <a:solidFill>
                  <a:schemeClr val="tx1"/>
                </a:solidFill>
              </a:rPr>
              <a:t>Counter-flow heat exchanger</a:t>
            </a:r>
          </a:p>
          <a:p>
            <a:pPr algn="l"/>
            <a:r>
              <a:rPr lang="en-GB" sz="2000" dirty="0">
                <a:solidFill>
                  <a:schemeClr val="tx1"/>
                </a:solidFill>
              </a:rPr>
              <a:t>The variation of fluid temperatures in a counter-flow double-pipe heat exchanger is presented in Figure 85. </a:t>
            </a:r>
          </a:p>
          <a:p>
            <a:pPr algn="l"/>
            <a:endParaRPr lang="en-GB" sz="2000" dirty="0">
              <a:solidFill>
                <a:schemeClr val="tx1"/>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dirty="0">
                <a:solidFill>
                  <a:srgbClr val="002060"/>
                </a:solidFill>
                <a:latin typeface="Times New Roman" pitchFamily="18" charset="0"/>
                <a:cs typeface="Times New Roman" pitchFamily="18" charset="0"/>
              </a:rPr>
              <a:t>PROF. F.K. FORSON; ME 366 LECTURE 8</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1162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590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317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522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522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93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78530" name="Picture 2"/>
          <p:cNvPicPr>
            <a:picLocks noChangeAspect="1" noChangeArrowheads="1"/>
          </p:cNvPicPr>
          <p:nvPr/>
        </p:nvPicPr>
        <p:blipFill>
          <a:blip r:embed="rId3"/>
          <a:srcRect/>
          <a:stretch>
            <a:fillRect/>
          </a:stretch>
        </p:blipFill>
        <p:spPr bwMode="auto">
          <a:xfrm>
            <a:off x="381000" y="1785938"/>
            <a:ext cx="8382000" cy="4081462"/>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1"/>
            <a:ext cx="8382000" cy="533400"/>
          </a:xfrm>
        </p:spPr>
        <p:txBody>
          <a:bodyPr>
            <a:normAutofit fontScale="90000"/>
          </a:bodyPr>
          <a:lstStyle/>
          <a:p>
            <a:r>
              <a:rPr lang="en-US" sz="2400" b="1" dirty="0">
                <a:solidFill>
                  <a:srgbClr val="FF0000"/>
                </a:solidFill>
                <a:latin typeface="Arial Black" pitchFamily="34" charset="0"/>
              </a:rPr>
              <a:t>SESSION 2-6.1: LOGARITHMIC MEAN TEMPERATURE DIFFERENCE (LMTD)</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152400" y="685800"/>
            <a:ext cx="8763000" cy="6019800"/>
          </a:xfrm>
        </p:spPr>
        <p:txBody>
          <a:bodyPr>
            <a:normAutofit/>
          </a:bodyPr>
          <a:lstStyle/>
          <a:p>
            <a:pPr algn="l"/>
            <a:r>
              <a:rPr lang="en-GB" sz="2000" b="1" u="sng" dirty="0">
                <a:solidFill>
                  <a:schemeClr val="tx1"/>
                </a:solidFill>
              </a:rPr>
              <a:t>Counter -flow heat exchanger</a:t>
            </a:r>
          </a:p>
          <a:p>
            <a:pPr algn="l">
              <a:buFont typeface="Wingdings" pitchFamily="2" charset="2"/>
              <a:buChar char="§"/>
            </a:pPr>
            <a:r>
              <a:rPr lang="en-GB" sz="2000" dirty="0">
                <a:solidFill>
                  <a:schemeClr val="tx1"/>
                </a:solidFill>
              </a:rPr>
              <a:t> Note that the hot and cold fluids enter the heat exchanger from opposite ends, and outlet temperature of the </a:t>
            </a:r>
            <a:r>
              <a:rPr lang="en-GB" sz="2000" i="1" dirty="0">
                <a:solidFill>
                  <a:schemeClr val="tx1"/>
                </a:solidFill>
              </a:rPr>
              <a:t>cold fluid</a:t>
            </a:r>
            <a:r>
              <a:rPr lang="en-GB" sz="2000" dirty="0">
                <a:solidFill>
                  <a:schemeClr val="tx1"/>
                </a:solidFill>
              </a:rPr>
              <a:t> in this case may exceed the outlet temperature of the </a:t>
            </a:r>
            <a:r>
              <a:rPr lang="en-GB" sz="2000" i="1" dirty="0">
                <a:solidFill>
                  <a:schemeClr val="tx1"/>
                </a:solidFill>
              </a:rPr>
              <a:t>hot fluid</a:t>
            </a:r>
            <a:r>
              <a:rPr lang="en-GB" sz="2000" dirty="0">
                <a:solidFill>
                  <a:schemeClr val="tx1"/>
                </a:solidFill>
              </a:rPr>
              <a:t>. In the limiting case, the cold fluid will be heated to the inlet temperature of the hot fluid. However, the outlet temperature of the cold fluid never exceeds the inlet temperature of the hot fluid. </a:t>
            </a:r>
            <a:endParaRPr lang="en-US" sz="2000" dirty="0">
              <a:solidFill>
                <a:schemeClr val="tx1"/>
              </a:solidFill>
            </a:endParaRPr>
          </a:p>
          <a:p>
            <a:pPr algn="l">
              <a:buFont typeface="Wingdings" pitchFamily="2" charset="2"/>
              <a:buChar char="§"/>
            </a:pPr>
            <a:r>
              <a:rPr lang="en-GB" sz="2000" dirty="0">
                <a:solidFill>
                  <a:schemeClr val="tx1"/>
                </a:solidFill>
              </a:rPr>
              <a:t>. </a:t>
            </a:r>
            <a:r>
              <a:rPr lang="en-GB" sz="2000" b="1" i="1" dirty="0">
                <a:solidFill>
                  <a:schemeClr val="tx1"/>
                </a:solidFill>
              </a:rPr>
              <a:t>An energy balance on each fluid in a differential section of the heat exchanger can be expressed as: </a:t>
            </a:r>
          </a:p>
          <a:p>
            <a:pPr algn="l"/>
            <a:r>
              <a:rPr lang="en-GB" sz="2000" b="1" i="1" dirty="0">
                <a:solidFill>
                  <a:schemeClr val="tx1"/>
                </a:solidFill>
              </a:rPr>
              <a:t>                                                                                                                            (6.16)</a:t>
            </a:r>
          </a:p>
          <a:p>
            <a:pPr algn="l"/>
            <a:endParaRPr lang="en-GB" sz="2000" b="1" i="1" dirty="0">
              <a:solidFill>
                <a:schemeClr val="tx1"/>
              </a:solidFill>
            </a:endParaRPr>
          </a:p>
          <a:p>
            <a:pPr algn="l"/>
            <a:r>
              <a:rPr lang="en-GB" sz="2000" dirty="0">
                <a:solidFill>
                  <a:schemeClr val="tx1"/>
                </a:solidFill>
              </a:rPr>
              <a:t>Solving the equation (6.16) above for </a:t>
            </a:r>
            <a:r>
              <a:rPr lang="en-GB" sz="2000" i="1" dirty="0" err="1">
                <a:solidFill>
                  <a:schemeClr val="tx1"/>
                </a:solidFill>
              </a:rPr>
              <a:t>dT</a:t>
            </a:r>
            <a:r>
              <a:rPr lang="en-GB" sz="2000" i="1" baseline="-25000" dirty="0" err="1">
                <a:solidFill>
                  <a:schemeClr val="tx1"/>
                </a:solidFill>
              </a:rPr>
              <a:t>h</a:t>
            </a:r>
            <a:r>
              <a:rPr lang="en-GB" sz="2000" dirty="0">
                <a:solidFill>
                  <a:schemeClr val="tx1"/>
                </a:solidFill>
              </a:rPr>
              <a:t> and </a:t>
            </a:r>
            <a:r>
              <a:rPr lang="en-GB" sz="2000" i="1" dirty="0" err="1">
                <a:solidFill>
                  <a:schemeClr val="tx1"/>
                </a:solidFill>
              </a:rPr>
              <a:t>dT</a:t>
            </a:r>
            <a:r>
              <a:rPr lang="en-GB" sz="2000" i="1" baseline="-25000" dirty="0" err="1">
                <a:solidFill>
                  <a:schemeClr val="tx1"/>
                </a:solidFill>
              </a:rPr>
              <a:t>c</a:t>
            </a:r>
            <a:r>
              <a:rPr lang="en-GB" sz="2000" dirty="0">
                <a:solidFill>
                  <a:schemeClr val="tx1"/>
                </a:solidFill>
              </a:rPr>
              <a:t> and taking their difference we get</a:t>
            </a:r>
          </a:p>
          <a:p>
            <a:pPr algn="l"/>
            <a:endParaRPr lang="en-GB" sz="2000" dirty="0">
              <a:solidFill>
                <a:schemeClr val="tx1"/>
              </a:solidFill>
            </a:endParaRPr>
          </a:p>
          <a:p>
            <a:pPr algn="l"/>
            <a:r>
              <a:rPr lang="en-GB" sz="2000" dirty="0">
                <a:solidFill>
                  <a:schemeClr val="tx1"/>
                </a:solidFill>
              </a:rPr>
              <a:t>                                                                                                                          </a:t>
            </a:r>
            <a:r>
              <a:rPr lang="en-GB" sz="2000" b="1" i="1" dirty="0">
                <a:solidFill>
                  <a:schemeClr val="tx1"/>
                </a:solidFill>
              </a:rPr>
              <a:t>(6.17)</a:t>
            </a:r>
          </a:p>
          <a:p>
            <a:pPr algn="l"/>
            <a:r>
              <a:rPr lang="en-GB" sz="2000" dirty="0">
                <a:solidFill>
                  <a:schemeClr val="tx1"/>
                </a:solidFill>
              </a:rPr>
              <a:t>The rate of heat transfer in the differential section of the heat exchanger can also be expressed as:</a:t>
            </a:r>
          </a:p>
          <a:p>
            <a:pPr algn="l"/>
            <a:r>
              <a:rPr lang="en-GB" sz="2000" dirty="0"/>
              <a:t>                                                                                                                          </a:t>
            </a:r>
            <a:r>
              <a:rPr lang="en-GB" sz="2000" b="1" i="1" dirty="0">
                <a:solidFill>
                  <a:schemeClr val="tx1"/>
                </a:solidFill>
              </a:rPr>
              <a:t>(6.18)</a:t>
            </a:r>
            <a:endParaRPr lang="en-US" sz="2000" b="1" i="1" dirty="0">
              <a:solidFill>
                <a:schemeClr val="tx1"/>
              </a:solidFill>
            </a:endParaRPr>
          </a:p>
          <a:p>
            <a:pPr algn="l"/>
            <a:r>
              <a:rPr lang="en-GB" sz="2000" dirty="0">
                <a:solidFill>
                  <a:schemeClr val="tx1"/>
                </a:solidFill>
              </a:rPr>
              <a:t> </a:t>
            </a:r>
            <a:endParaRPr lang="en-US" sz="2000" dirty="0">
              <a:solidFill>
                <a:schemeClr val="tx1"/>
              </a:solidFill>
            </a:endParaRPr>
          </a:p>
          <a:p>
            <a:pPr algn="l"/>
            <a:endParaRPr lang="en-US" sz="2000" dirty="0">
              <a:solidFill>
                <a:schemeClr val="tx1"/>
              </a:solidFill>
            </a:endParaRPr>
          </a:p>
          <a:p>
            <a:pPr algn="l">
              <a:buFont typeface="Wingdings" pitchFamily="2" charset="2"/>
              <a:buChar char="§"/>
            </a:pPr>
            <a:endParaRPr lang="en-GB" sz="2000" dirty="0">
              <a:solidFill>
                <a:schemeClr val="tx1"/>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dirty="0">
                <a:solidFill>
                  <a:srgbClr val="002060"/>
                </a:solidFill>
                <a:latin typeface="Times New Roman" pitchFamily="18" charset="0"/>
                <a:cs typeface="Times New Roman" pitchFamily="18" charset="0"/>
              </a:rPr>
              <a:t>PROF. F.K. FORSON; ME 366 LECTURE 8</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1162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590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317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522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522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93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238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72387" name="Object 3"/>
          <p:cNvGraphicFramePr>
            <a:graphicFrameLocks noChangeAspect="1"/>
          </p:cNvGraphicFramePr>
          <p:nvPr/>
        </p:nvGraphicFramePr>
        <p:xfrm>
          <a:off x="1579563" y="4419600"/>
          <a:ext cx="4232275" cy="685800"/>
        </p:xfrm>
        <a:graphic>
          <a:graphicData uri="http://schemas.openxmlformats.org/presentationml/2006/ole">
            <mc:AlternateContent xmlns:mc="http://schemas.openxmlformats.org/markup-compatibility/2006">
              <mc:Choice xmlns:v="urn:schemas-microsoft-com:vml" Requires="v">
                <p:oleObj name="Equation" r:id="rId3" imgW="2895480" imgH="507960" progId="Equation.3">
                  <p:embed/>
                </p:oleObj>
              </mc:Choice>
              <mc:Fallback>
                <p:oleObj name="Equation" r:id="rId3" imgW="2895480" imgH="50796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9563" y="4419600"/>
                        <a:ext cx="4232275"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239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72389" name="Object 5"/>
          <p:cNvGraphicFramePr>
            <a:graphicFrameLocks noChangeAspect="1"/>
          </p:cNvGraphicFramePr>
          <p:nvPr/>
        </p:nvGraphicFramePr>
        <p:xfrm>
          <a:off x="2286000" y="5867400"/>
          <a:ext cx="2743200" cy="457200"/>
        </p:xfrm>
        <a:graphic>
          <a:graphicData uri="http://schemas.openxmlformats.org/presentationml/2006/ole">
            <mc:AlternateContent xmlns:mc="http://schemas.openxmlformats.org/markup-compatibility/2006">
              <mc:Choice xmlns:v="urn:schemas-microsoft-com:vml" Requires="v">
                <p:oleObj name="Equation" r:id="rId5" imgW="1180588" imgH="241195" progId="Equation.3">
                  <p:embed/>
                </p:oleObj>
              </mc:Choice>
              <mc:Fallback>
                <p:oleObj name="Equation" r:id="rId5" imgW="1180588" imgH="241195"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5867400"/>
                        <a:ext cx="27432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79556" name="Picture 4"/>
          <p:cNvPicPr>
            <a:picLocks noChangeAspect="1" noChangeArrowheads="1"/>
          </p:cNvPicPr>
          <p:nvPr/>
        </p:nvPicPr>
        <p:blipFill>
          <a:blip r:embed="rId7"/>
          <a:srcRect/>
          <a:stretch>
            <a:fillRect/>
          </a:stretch>
        </p:blipFill>
        <p:spPr bwMode="auto">
          <a:xfrm>
            <a:off x="2209800" y="3276600"/>
            <a:ext cx="4419600" cy="685800"/>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1"/>
            <a:ext cx="8382000" cy="533400"/>
          </a:xfrm>
        </p:spPr>
        <p:txBody>
          <a:bodyPr>
            <a:normAutofit fontScale="90000"/>
          </a:bodyPr>
          <a:lstStyle/>
          <a:p>
            <a:r>
              <a:rPr lang="en-US" sz="2400" b="1" dirty="0">
                <a:solidFill>
                  <a:srgbClr val="FF0000"/>
                </a:solidFill>
                <a:latin typeface="Arial Black" pitchFamily="34" charset="0"/>
              </a:rPr>
              <a:t>SESSION 2-6.1: LOGARITHMIC MEAN TEMPERATURE DIFFERENCE (LMTD)</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152400" y="685800"/>
            <a:ext cx="8763000" cy="6019800"/>
          </a:xfrm>
        </p:spPr>
        <p:txBody>
          <a:bodyPr>
            <a:normAutofit/>
          </a:bodyPr>
          <a:lstStyle/>
          <a:p>
            <a:pPr algn="l"/>
            <a:r>
              <a:rPr lang="en-GB" sz="2000" b="1" u="sng" dirty="0">
                <a:solidFill>
                  <a:schemeClr val="tx1"/>
                </a:solidFill>
              </a:rPr>
              <a:t>Counter-flow heat exchanger</a:t>
            </a:r>
          </a:p>
          <a:p>
            <a:pPr algn="l"/>
            <a:r>
              <a:rPr lang="en-GB" sz="2000" dirty="0">
                <a:solidFill>
                  <a:schemeClr val="tx1"/>
                </a:solidFill>
              </a:rPr>
              <a:t>Substituting Equation 6.18 this into Equation 6.17 and rearranging gives:</a:t>
            </a:r>
          </a:p>
          <a:p>
            <a:pPr algn="l"/>
            <a:endParaRPr lang="en-GB" sz="2000" dirty="0">
              <a:solidFill>
                <a:schemeClr val="tx1"/>
              </a:solidFill>
            </a:endParaRPr>
          </a:p>
          <a:p>
            <a:pPr algn="l"/>
            <a:r>
              <a:rPr lang="en-GB" sz="2000" dirty="0">
                <a:solidFill>
                  <a:schemeClr val="tx1"/>
                </a:solidFill>
              </a:rPr>
              <a:t>                                                                                                                   </a:t>
            </a:r>
            <a:r>
              <a:rPr lang="en-GB" sz="2000" b="1" i="1" dirty="0">
                <a:solidFill>
                  <a:schemeClr val="tx1"/>
                </a:solidFill>
              </a:rPr>
              <a:t>(6.19)</a:t>
            </a:r>
          </a:p>
          <a:p>
            <a:pPr algn="l"/>
            <a:endParaRPr lang="en-GB" sz="2000" dirty="0"/>
          </a:p>
          <a:p>
            <a:pPr algn="l"/>
            <a:r>
              <a:rPr lang="en-GB" sz="2000" dirty="0">
                <a:solidFill>
                  <a:schemeClr val="tx1"/>
                </a:solidFill>
              </a:rPr>
              <a:t>Integrating from the inlet of the heat exchanger to its outlet, we obtain:</a:t>
            </a:r>
          </a:p>
          <a:p>
            <a:pPr algn="l"/>
            <a:endParaRPr lang="en-GB" sz="2000" dirty="0">
              <a:solidFill>
                <a:schemeClr val="tx1"/>
              </a:solidFill>
            </a:endParaRPr>
          </a:p>
          <a:p>
            <a:pPr algn="l"/>
            <a:r>
              <a:rPr lang="en-GB" sz="2000" dirty="0">
                <a:solidFill>
                  <a:schemeClr val="tx1"/>
                </a:solidFill>
              </a:rPr>
              <a:t>                                                                                                                  </a:t>
            </a:r>
            <a:r>
              <a:rPr lang="en-GB" sz="2000" b="1" i="1" dirty="0">
                <a:solidFill>
                  <a:schemeClr val="tx1"/>
                </a:solidFill>
              </a:rPr>
              <a:t>(6.20)</a:t>
            </a:r>
          </a:p>
          <a:p>
            <a:pPr algn="l"/>
            <a:endParaRPr lang="en-US" sz="2000" dirty="0">
              <a:solidFill>
                <a:schemeClr val="tx1"/>
              </a:solidFill>
            </a:endParaRPr>
          </a:p>
          <a:p>
            <a:pPr algn="l"/>
            <a:r>
              <a:rPr lang="en-GB" sz="2000" dirty="0">
                <a:solidFill>
                  <a:schemeClr val="tx1"/>
                </a:solidFill>
              </a:rPr>
              <a:t>Finally, solving Equation 6.6  for ṁ</a:t>
            </a:r>
            <a:r>
              <a:rPr lang="en-GB" sz="2000" baseline="-25000" dirty="0">
                <a:solidFill>
                  <a:schemeClr val="tx1"/>
                </a:solidFill>
              </a:rPr>
              <a:t>c</a:t>
            </a:r>
            <a:r>
              <a:rPr lang="en-GB" sz="2000" dirty="0">
                <a:solidFill>
                  <a:schemeClr val="tx1"/>
                </a:solidFill>
              </a:rPr>
              <a:t>Cp</a:t>
            </a:r>
            <a:r>
              <a:rPr lang="en-GB" sz="2000" baseline="-25000" dirty="0">
                <a:solidFill>
                  <a:schemeClr val="tx1"/>
                </a:solidFill>
              </a:rPr>
              <a:t>c</a:t>
            </a:r>
            <a:r>
              <a:rPr lang="en-GB" sz="2000" dirty="0">
                <a:solidFill>
                  <a:schemeClr val="tx1"/>
                </a:solidFill>
              </a:rPr>
              <a:t> and </a:t>
            </a:r>
            <a:r>
              <a:rPr lang="en-GB" sz="2000" dirty="0" err="1">
                <a:solidFill>
                  <a:schemeClr val="tx1"/>
                </a:solidFill>
              </a:rPr>
              <a:t>ṁ</a:t>
            </a:r>
            <a:r>
              <a:rPr lang="en-GB" sz="2000" baseline="-25000" dirty="0" err="1">
                <a:solidFill>
                  <a:schemeClr val="tx1"/>
                </a:solidFill>
              </a:rPr>
              <a:t>h</a:t>
            </a:r>
            <a:r>
              <a:rPr lang="en-GB" sz="2000" dirty="0" err="1">
                <a:solidFill>
                  <a:schemeClr val="tx1"/>
                </a:solidFill>
              </a:rPr>
              <a:t>Cp</a:t>
            </a:r>
            <a:r>
              <a:rPr lang="en-GB" sz="2000" baseline="-25000" dirty="0" err="1">
                <a:solidFill>
                  <a:schemeClr val="tx1"/>
                </a:solidFill>
              </a:rPr>
              <a:t>h</a:t>
            </a:r>
            <a:r>
              <a:rPr lang="en-GB" sz="2000" dirty="0">
                <a:solidFill>
                  <a:schemeClr val="tx1"/>
                </a:solidFill>
              </a:rPr>
              <a:t>  and substituting into Equation 6.13 gives, after some rearrangement,</a:t>
            </a:r>
          </a:p>
          <a:p>
            <a:pPr algn="l"/>
            <a:r>
              <a:rPr lang="en-GB" sz="2000" dirty="0">
                <a:solidFill>
                  <a:schemeClr val="tx1"/>
                </a:solidFill>
              </a:rPr>
              <a:t>                                                                                                                  </a:t>
            </a:r>
            <a:r>
              <a:rPr lang="en-GB" sz="2000" b="1" i="1" dirty="0">
                <a:solidFill>
                  <a:schemeClr val="tx1"/>
                </a:solidFill>
              </a:rPr>
              <a:t>(6.21)</a:t>
            </a:r>
          </a:p>
          <a:p>
            <a:pPr algn="l"/>
            <a:endParaRPr lang="en-GB" sz="2000" b="1" i="1" dirty="0">
              <a:solidFill>
                <a:schemeClr val="tx1"/>
              </a:solidFill>
            </a:endParaRPr>
          </a:p>
          <a:p>
            <a:pPr algn="l"/>
            <a:endParaRPr lang="en-GB" sz="2000" b="1" i="1" dirty="0">
              <a:solidFill>
                <a:schemeClr val="tx1"/>
              </a:solidFill>
            </a:endParaRPr>
          </a:p>
          <a:p>
            <a:pPr algn="l"/>
            <a:r>
              <a:rPr lang="en-GB" sz="2000" b="1" i="1" dirty="0">
                <a:solidFill>
                  <a:schemeClr val="tx1"/>
                </a:solidFill>
              </a:rPr>
              <a:t>                                                                                                                  (6.22)</a:t>
            </a:r>
          </a:p>
          <a:p>
            <a:pPr algn="l"/>
            <a:endParaRPr lang="en-US" sz="2000" dirty="0">
              <a:solidFill>
                <a:schemeClr val="tx1"/>
              </a:solidFill>
            </a:endParaRPr>
          </a:p>
          <a:p>
            <a:pPr algn="l"/>
            <a:endParaRPr lang="en-GB" sz="2000" dirty="0">
              <a:solidFill>
                <a:schemeClr val="tx1"/>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dirty="0">
                <a:solidFill>
                  <a:srgbClr val="002060"/>
                </a:solidFill>
                <a:latin typeface="Times New Roman" pitchFamily="18" charset="0"/>
                <a:cs typeface="Times New Roman" pitchFamily="18" charset="0"/>
              </a:rPr>
              <a:t>PROF. F.K. FORSON; ME 366 LECTURE 8</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1162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590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317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522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522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93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238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239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75460" name="Object 4"/>
          <p:cNvGraphicFramePr>
            <a:graphicFrameLocks noChangeAspect="1"/>
          </p:cNvGraphicFramePr>
          <p:nvPr/>
        </p:nvGraphicFramePr>
        <p:xfrm>
          <a:off x="1152525" y="1600200"/>
          <a:ext cx="3865563" cy="762000"/>
        </p:xfrm>
        <a:graphic>
          <a:graphicData uri="http://schemas.openxmlformats.org/presentationml/2006/ole">
            <mc:AlternateContent xmlns:mc="http://schemas.openxmlformats.org/markup-compatibility/2006">
              <mc:Choice xmlns:v="urn:schemas-microsoft-com:vml" Requires="v">
                <p:oleObj name="Equation" r:id="rId3" imgW="2311200" imgH="507960" progId="Equation.3">
                  <p:embed/>
                </p:oleObj>
              </mc:Choice>
              <mc:Fallback>
                <p:oleObj name="Equation" r:id="rId3" imgW="2311200" imgH="50796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525" y="1600200"/>
                        <a:ext cx="3865563"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546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75462" name="Object 6"/>
          <p:cNvGraphicFramePr>
            <a:graphicFrameLocks noChangeAspect="1"/>
          </p:cNvGraphicFramePr>
          <p:nvPr/>
        </p:nvGraphicFramePr>
        <p:xfrm>
          <a:off x="1209675" y="2971800"/>
          <a:ext cx="4135438" cy="838200"/>
        </p:xfrm>
        <a:graphic>
          <a:graphicData uri="http://schemas.openxmlformats.org/presentationml/2006/ole">
            <mc:AlternateContent xmlns:mc="http://schemas.openxmlformats.org/markup-compatibility/2006">
              <mc:Choice xmlns:v="urn:schemas-microsoft-com:vml" Requires="v">
                <p:oleObj name="Equation" r:id="rId5" imgW="2514600" imgH="507960" progId="Equation.3">
                  <p:embed/>
                </p:oleObj>
              </mc:Choice>
              <mc:Fallback>
                <p:oleObj name="Equation" r:id="rId5" imgW="2514600" imgH="50796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9675" y="2971800"/>
                        <a:ext cx="4135438"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546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75468" name="Object 12"/>
          <p:cNvGraphicFramePr>
            <a:graphicFrameLocks noChangeAspect="1"/>
          </p:cNvGraphicFramePr>
          <p:nvPr/>
        </p:nvGraphicFramePr>
        <p:xfrm>
          <a:off x="1981200" y="4800600"/>
          <a:ext cx="1447800" cy="381000"/>
        </p:xfrm>
        <a:graphic>
          <a:graphicData uri="http://schemas.openxmlformats.org/presentationml/2006/ole">
            <mc:AlternateContent xmlns:mc="http://schemas.openxmlformats.org/markup-compatibility/2006">
              <mc:Choice xmlns:v="urn:schemas-microsoft-com:vml" Requires="v">
                <p:oleObj name="Equation" r:id="rId7" imgW="774364" imgH="241195" progId="Equation.3">
                  <p:embed/>
                </p:oleObj>
              </mc:Choice>
              <mc:Fallback>
                <p:oleObj name="Equation" r:id="rId7" imgW="774364" imgH="241195"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81200" y="4800600"/>
                        <a:ext cx="14478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5471"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75470" name="Object 14"/>
          <p:cNvGraphicFramePr>
            <a:graphicFrameLocks noChangeAspect="1"/>
          </p:cNvGraphicFramePr>
          <p:nvPr/>
        </p:nvGraphicFramePr>
        <p:xfrm>
          <a:off x="1524000" y="5410200"/>
          <a:ext cx="2895600" cy="762000"/>
        </p:xfrm>
        <a:graphic>
          <a:graphicData uri="http://schemas.openxmlformats.org/presentationml/2006/ole">
            <mc:AlternateContent xmlns:mc="http://schemas.openxmlformats.org/markup-compatibility/2006">
              <mc:Choice xmlns:v="urn:schemas-microsoft-com:vml" Requires="v">
                <p:oleObj name="Equation" r:id="rId9" imgW="1282700" imgH="431800" progId="Equation.3">
                  <p:embed/>
                </p:oleObj>
              </mc:Choice>
              <mc:Fallback>
                <p:oleObj name="Equation" r:id="rId9" imgW="1282700" imgH="431800"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24000" y="5410200"/>
                        <a:ext cx="28956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1"/>
            <a:ext cx="8382000" cy="533400"/>
          </a:xfrm>
        </p:spPr>
        <p:txBody>
          <a:bodyPr>
            <a:normAutofit fontScale="90000"/>
          </a:bodyPr>
          <a:lstStyle/>
          <a:p>
            <a:r>
              <a:rPr lang="en-US" sz="2400" b="1" dirty="0">
                <a:solidFill>
                  <a:srgbClr val="FF0000"/>
                </a:solidFill>
                <a:latin typeface="Arial Black" pitchFamily="34" charset="0"/>
              </a:rPr>
              <a:t>SESSION 2-6.1: LOGARITHMIC MEAN TEMPERATURE DIFFERENCE (LMTD)</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152400" y="685800"/>
            <a:ext cx="8763000" cy="6019800"/>
          </a:xfrm>
        </p:spPr>
        <p:txBody>
          <a:bodyPr>
            <a:normAutofit/>
          </a:bodyPr>
          <a:lstStyle/>
          <a:p>
            <a:pPr algn="l"/>
            <a:r>
              <a:rPr lang="en-GB" sz="2000" b="1" u="sng" dirty="0">
                <a:solidFill>
                  <a:schemeClr val="tx1"/>
                </a:solidFill>
              </a:rPr>
              <a:t>Counter-flow heat exchanger</a:t>
            </a:r>
          </a:p>
          <a:p>
            <a:pPr algn="l">
              <a:buFont typeface="Wingdings" pitchFamily="2" charset="2"/>
              <a:buChar char="§"/>
            </a:pPr>
            <a:r>
              <a:rPr lang="en-US" sz="2000" dirty="0">
                <a:solidFill>
                  <a:schemeClr val="tx1"/>
                </a:solidFill>
              </a:rPr>
              <a:t>Where </a:t>
            </a:r>
            <a:r>
              <a:rPr lang="en-US" sz="2000" dirty="0" err="1">
                <a:solidFill>
                  <a:schemeClr val="tx1"/>
                </a:solidFill>
              </a:rPr>
              <a:t>ΔT</a:t>
            </a:r>
            <a:r>
              <a:rPr lang="en-US" sz="2000" baseline="-25000" dirty="0" err="1">
                <a:solidFill>
                  <a:schemeClr val="tx1"/>
                </a:solidFill>
              </a:rPr>
              <a:t>lm</a:t>
            </a:r>
            <a:r>
              <a:rPr lang="en-US" sz="2000" dirty="0">
                <a:solidFill>
                  <a:schemeClr val="tx1"/>
                </a:solidFill>
              </a:rPr>
              <a:t> is </a:t>
            </a:r>
            <a:r>
              <a:rPr lang="en-GB" sz="2000" dirty="0">
                <a:solidFill>
                  <a:schemeClr val="tx1"/>
                </a:solidFill>
              </a:rPr>
              <a:t>the logarithmic mean temperature difference, which is the suitable form of the average temperature difference for use in the analysis of heat exchangers. </a:t>
            </a:r>
          </a:p>
          <a:p>
            <a:pPr algn="l">
              <a:buFont typeface="Wingdings" pitchFamily="2" charset="2"/>
              <a:buChar char="§"/>
            </a:pPr>
            <a:r>
              <a:rPr lang="en-GB" sz="2000" dirty="0">
                <a:solidFill>
                  <a:schemeClr val="tx1"/>
                </a:solidFill>
              </a:rPr>
              <a:t>Here, </a:t>
            </a:r>
            <a:r>
              <a:rPr lang="el-GR" sz="2000" dirty="0">
                <a:solidFill>
                  <a:schemeClr val="tx1"/>
                </a:solidFill>
              </a:rPr>
              <a:t>Δ</a:t>
            </a:r>
            <a:r>
              <a:rPr lang="en-US" sz="2000" dirty="0">
                <a:solidFill>
                  <a:schemeClr val="tx1"/>
                </a:solidFill>
              </a:rPr>
              <a:t>T</a:t>
            </a:r>
            <a:r>
              <a:rPr lang="en-US" sz="2000" baseline="-25000" dirty="0">
                <a:solidFill>
                  <a:schemeClr val="tx1"/>
                </a:solidFill>
              </a:rPr>
              <a:t>1</a:t>
            </a:r>
            <a:r>
              <a:rPr lang="en-GB" sz="2000" dirty="0">
                <a:solidFill>
                  <a:schemeClr val="tx1"/>
                </a:solidFill>
              </a:rPr>
              <a:t>  and </a:t>
            </a:r>
            <a:r>
              <a:rPr lang="el-GR" sz="2000" dirty="0">
                <a:solidFill>
                  <a:schemeClr val="tx1"/>
                </a:solidFill>
              </a:rPr>
              <a:t>Δ</a:t>
            </a:r>
            <a:r>
              <a:rPr lang="en-US" sz="2000" dirty="0">
                <a:solidFill>
                  <a:schemeClr val="tx1"/>
                </a:solidFill>
              </a:rPr>
              <a:t>T</a:t>
            </a:r>
            <a:r>
              <a:rPr lang="en-US" sz="2000" baseline="-25000" dirty="0">
                <a:solidFill>
                  <a:schemeClr val="tx1"/>
                </a:solidFill>
              </a:rPr>
              <a:t>2</a:t>
            </a:r>
            <a:r>
              <a:rPr lang="en-GB" sz="2000" dirty="0">
                <a:solidFill>
                  <a:schemeClr val="tx1"/>
                </a:solidFill>
              </a:rPr>
              <a:t>  represent the temperature difference between the two fluids at the two ends (inlet and outlet) of the heat exchanger and are defined as shown in </a:t>
            </a:r>
            <a:r>
              <a:rPr lang="en-GB" sz="2000" b="1" dirty="0">
                <a:solidFill>
                  <a:schemeClr val="tx1"/>
                </a:solidFill>
              </a:rPr>
              <a:t>Figure 84(b) </a:t>
            </a:r>
            <a:r>
              <a:rPr lang="en-GB" sz="2000" dirty="0">
                <a:solidFill>
                  <a:schemeClr val="tx1"/>
                </a:solidFill>
              </a:rPr>
              <a:t>It makes no difference which end is designated as the inlet or the outlet. </a:t>
            </a:r>
            <a:endParaRPr lang="en-US" sz="2000" dirty="0">
              <a:solidFill>
                <a:schemeClr val="tx1"/>
              </a:solidFill>
            </a:endParaRPr>
          </a:p>
          <a:p>
            <a:pPr algn="l"/>
            <a:endParaRPr lang="en-GB" sz="2000" dirty="0">
              <a:solidFill>
                <a:schemeClr val="tx1"/>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dirty="0">
                <a:solidFill>
                  <a:srgbClr val="002060"/>
                </a:solidFill>
                <a:latin typeface="Times New Roman" pitchFamily="18" charset="0"/>
                <a:cs typeface="Times New Roman" pitchFamily="18" charset="0"/>
              </a:rPr>
              <a:t>PROF. F.K. FORSON; ME 366 LECTURE 8</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1162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590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317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522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522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93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238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239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71"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77510" name="Picture 6"/>
          <p:cNvPicPr>
            <a:picLocks noChangeAspect="1" noChangeArrowheads="1"/>
          </p:cNvPicPr>
          <p:nvPr/>
        </p:nvPicPr>
        <p:blipFill>
          <a:blip r:embed="rId3"/>
          <a:srcRect/>
          <a:stretch>
            <a:fillRect/>
          </a:stretch>
        </p:blipFill>
        <p:spPr bwMode="auto">
          <a:xfrm>
            <a:off x="914400" y="2971800"/>
            <a:ext cx="8020050" cy="3429000"/>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1"/>
            <a:ext cx="8382000" cy="533400"/>
          </a:xfrm>
        </p:spPr>
        <p:txBody>
          <a:bodyPr>
            <a:normAutofit fontScale="90000"/>
          </a:bodyPr>
          <a:lstStyle/>
          <a:p>
            <a:r>
              <a:rPr lang="en-US" sz="2400" b="1" dirty="0">
                <a:solidFill>
                  <a:srgbClr val="FF0000"/>
                </a:solidFill>
                <a:latin typeface="Arial Black" pitchFamily="34" charset="0"/>
              </a:rPr>
              <a:t>SESSION 2-6.1: LOGARITHMIC MEAN TEMPERATURE DIFFERENCE (LMTD)</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152400" y="685800"/>
            <a:ext cx="8763000" cy="6019800"/>
          </a:xfrm>
        </p:spPr>
        <p:txBody>
          <a:bodyPr>
            <a:normAutofit/>
          </a:bodyPr>
          <a:lstStyle/>
          <a:p>
            <a:pPr algn="l"/>
            <a:r>
              <a:rPr lang="en-GB" sz="2000" b="1" u="sng" dirty="0">
                <a:solidFill>
                  <a:schemeClr val="tx1"/>
                </a:solidFill>
              </a:rPr>
              <a:t>Note:</a:t>
            </a:r>
          </a:p>
          <a:p>
            <a:pPr algn="l">
              <a:buFont typeface="Wingdings" pitchFamily="2" charset="2"/>
              <a:buChar char="§"/>
            </a:pPr>
            <a:r>
              <a:rPr lang="en-GB" sz="2000" dirty="0">
                <a:solidFill>
                  <a:schemeClr val="tx1"/>
                </a:solidFill>
              </a:rPr>
              <a:t>For specified inlet and outlet temperatures, the log mean temperature difference for a counter-flow heat exchanger is always greater than that for a parallel-flow heat exchanger. Thus, a smaller surface area (and thus a smaller heat exchanger) is needed to achieve a specified heat transfer rate in the counter-flow heat exchanger.</a:t>
            </a:r>
          </a:p>
          <a:p>
            <a:pPr algn="l">
              <a:buFont typeface="Wingdings" pitchFamily="2" charset="2"/>
              <a:buChar char="§"/>
            </a:pPr>
            <a:endParaRPr lang="en-GB" sz="2000" dirty="0">
              <a:solidFill>
                <a:schemeClr val="tx1"/>
              </a:solidFill>
            </a:endParaRPr>
          </a:p>
          <a:p>
            <a:pPr algn="l">
              <a:buFont typeface="Wingdings" pitchFamily="2" charset="2"/>
              <a:buChar char="§"/>
            </a:pPr>
            <a:r>
              <a:rPr lang="en-GB" sz="2000" dirty="0">
                <a:solidFill>
                  <a:schemeClr val="tx1"/>
                </a:solidFill>
              </a:rPr>
              <a:t>In counter-flow heat exchanger, the temperature difference between the hot and the cold fluids will remain constant along the heat exchanger when the heat capacity rates of the two fluids are equal (that is, </a:t>
            </a:r>
            <a:r>
              <a:rPr lang="el-GR" sz="2000" dirty="0">
                <a:solidFill>
                  <a:schemeClr val="tx1"/>
                </a:solidFill>
              </a:rPr>
              <a:t>Δ</a:t>
            </a:r>
            <a:r>
              <a:rPr lang="en-US" sz="2000" dirty="0">
                <a:solidFill>
                  <a:schemeClr val="tx1"/>
                </a:solidFill>
              </a:rPr>
              <a:t>T</a:t>
            </a:r>
            <a:r>
              <a:rPr lang="en-GB" sz="2000" dirty="0">
                <a:solidFill>
                  <a:schemeClr val="tx1"/>
                </a:solidFill>
              </a:rPr>
              <a:t>  = constant when C</a:t>
            </a:r>
            <a:r>
              <a:rPr lang="en-GB" sz="2000" baseline="-25000" dirty="0">
                <a:solidFill>
                  <a:schemeClr val="tx1"/>
                </a:solidFill>
              </a:rPr>
              <a:t>h</a:t>
            </a:r>
            <a:r>
              <a:rPr lang="en-GB" sz="2000" dirty="0">
                <a:solidFill>
                  <a:schemeClr val="tx1"/>
                </a:solidFill>
              </a:rPr>
              <a:t> = C</a:t>
            </a:r>
            <a:r>
              <a:rPr lang="en-GB" sz="2000" baseline="-25000" dirty="0">
                <a:solidFill>
                  <a:schemeClr val="tx1"/>
                </a:solidFill>
              </a:rPr>
              <a:t>c</a:t>
            </a:r>
            <a:r>
              <a:rPr lang="en-GB" sz="2000" dirty="0">
                <a:solidFill>
                  <a:schemeClr val="tx1"/>
                </a:solidFill>
              </a:rPr>
              <a:t>).</a:t>
            </a:r>
          </a:p>
          <a:p>
            <a:pPr algn="l">
              <a:buFont typeface="Wingdings" pitchFamily="2" charset="2"/>
              <a:buChar char="§"/>
            </a:pPr>
            <a:endParaRPr lang="en-GB" sz="2000" dirty="0">
              <a:solidFill>
                <a:schemeClr val="tx1"/>
              </a:solidFill>
            </a:endParaRPr>
          </a:p>
          <a:p>
            <a:pPr algn="l">
              <a:buFont typeface="Wingdings" pitchFamily="2" charset="2"/>
              <a:buChar char="§"/>
            </a:pPr>
            <a:r>
              <a:rPr lang="en-GB" sz="2000" b="1" i="1" dirty="0">
                <a:solidFill>
                  <a:schemeClr val="tx2"/>
                </a:solidFill>
              </a:rPr>
              <a:t>Then, we have </a:t>
            </a:r>
            <a:r>
              <a:rPr lang="el-GR" sz="2000" b="1" i="1" dirty="0">
                <a:solidFill>
                  <a:schemeClr val="tx2"/>
                </a:solidFill>
              </a:rPr>
              <a:t>Δ</a:t>
            </a:r>
            <a:r>
              <a:rPr lang="en-US" sz="2000" b="1" i="1" dirty="0">
                <a:solidFill>
                  <a:schemeClr val="tx2"/>
                </a:solidFill>
              </a:rPr>
              <a:t>T</a:t>
            </a:r>
            <a:r>
              <a:rPr lang="en-US" sz="2000" b="1" i="1" baseline="-25000" dirty="0">
                <a:solidFill>
                  <a:schemeClr val="tx2"/>
                </a:solidFill>
              </a:rPr>
              <a:t>1</a:t>
            </a:r>
            <a:r>
              <a:rPr lang="en-GB" sz="2000" b="1" i="1" dirty="0">
                <a:solidFill>
                  <a:schemeClr val="tx2"/>
                </a:solidFill>
              </a:rPr>
              <a:t>  = </a:t>
            </a:r>
            <a:r>
              <a:rPr lang="el-GR" sz="2000" b="1" i="1" dirty="0">
                <a:solidFill>
                  <a:schemeClr val="tx2"/>
                </a:solidFill>
              </a:rPr>
              <a:t>Δ</a:t>
            </a:r>
            <a:r>
              <a:rPr lang="en-US" sz="2000" b="1" i="1" dirty="0">
                <a:solidFill>
                  <a:schemeClr val="tx2"/>
                </a:solidFill>
              </a:rPr>
              <a:t>T</a:t>
            </a:r>
            <a:r>
              <a:rPr lang="en-US" sz="2000" b="1" i="1" baseline="-25000" dirty="0">
                <a:solidFill>
                  <a:schemeClr val="tx2"/>
                </a:solidFill>
              </a:rPr>
              <a:t>2</a:t>
            </a:r>
            <a:r>
              <a:rPr lang="en-GB" sz="2000" b="1" i="1" dirty="0">
                <a:solidFill>
                  <a:schemeClr val="tx2"/>
                </a:solidFill>
              </a:rPr>
              <a:t> and the log mean temperature difference relation above gives </a:t>
            </a:r>
            <a:r>
              <a:rPr lang="el-GR" sz="2000" b="1" i="1" dirty="0">
                <a:solidFill>
                  <a:schemeClr val="tx2"/>
                </a:solidFill>
              </a:rPr>
              <a:t>Δ</a:t>
            </a:r>
            <a:r>
              <a:rPr lang="en-US" sz="2000" b="1" i="1" dirty="0" err="1">
                <a:solidFill>
                  <a:schemeClr val="tx2"/>
                </a:solidFill>
              </a:rPr>
              <a:t>T</a:t>
            </a:r>
            <a:r>
              <a:rPr lang="en-US" sz="2000" b="1" i="1" baseline="-25000" dirty="0" err="1">
                <a:solidFill>
                  <a:schemeClr val="tx2"/>
                </a:solidFill>
              </a:rPr>
              <a:t>lm</a:t>
            </a:r>
            <a:r>
              <a:rPr lang="en-US" sz="2000" b="1" i="1" dirty="0">
                <a:solidFill>
                  <a:schemeClr val="tx2"/>
                </a:solidFill>
              </a:rPr>
              <a:t>=0/0</a:t>
            </a:r>
            <a:r>
              <a:rPr lang="en-GB" sz="2000" b="1" i="1" dirty="0">
                <a:solidFill>
                  <a:schemeClr val="tx2"/>
                </a:solidFill>
              </a:rPr>
              <a:t> , which is indeterminate. In this case, we have </a:t>
            </a:r>
            <a:r>
              <a:rPr lang="el-GR" sz="2000" b="1" i="1" dirty="0">
                <a:solidFill>
                  <a:schemeClr val="tx2"/>
                </a:solidFill>
              </a:rPr>
              <a:t>Δ</a:t>
            </a:r>
            <a:r>
              <a:rPr lang="en-US" sz="2000" b="1" i="1" dirty="0" err="1">
                <a:solidFill>
                  <a:schemeClr val="tx2"/>
                </a:solidFill>
              </a:rPr>
              <a:t>T</a:t>
            </a:r>
            <a:r>
              <a:rPr lang="en-US" sz="2000" b="1" i="1" baseline="-25000" dirty="0" err="1">
                <a:solidFill>
                  <a:schemeClr val="tx2"/>
                </a:solidFill>
              </a:rPr>
              <a:t>lm</a:t>
            </a:r>
            <a:r>
              <a:rPr lang="el-GR" sz="2000" b="1" i="1" dirty="0">
                <a:solidFill>
                  <a:schemeClr val="tx2"/>
                </a:solidFill>
              </a:rPr>
              <a:t> </a:t>
            </a:r>
            <a:r>
              <a:rPr lang="en-US" sz="2000" b="1" i="1" dirty="0">
                <a:solidFill>
                  <a:schemeClr val="tx2"/>
                </a:solidFill>
              </a:rPr>
              <a:t>=</a:t>
            </a:r>
            <a:r>
              <a:rPr lang="el-GR" sz="2000" b="1" i="1" dirty="0">
                <a:solidFill>
                  <a:schemeClr val="tx2"/>
                </a:solidFill>
              </a:rPr>
              <a:t>Δ</a:t>
            </a:r>
            <a:r>
              <a:rPr lang="en-US" sz="2000" b="1" i="1" dirty="0">
                <a:solidFill>
                  <a:schemeClr val="tx2"/>
                </a:solidFill>
              </a:rPr>
              <a:t>T</a:t>
            </a:r>
            <a:r>
              <a:rPr lang="en-US" sz="2000" b="1" i="1" baseline="-25000" dirty="0">
                <a:solidFill>
                  <a:schemeClr val="tx2"/>
                </a:solidFill>
              </a:rPr>
              <a:t>1</a:t>
            </a:r>
            <a:r>
              <a:rPr lang="el-GR" sz="2000" b="1" i="1" dirty="0">
                <a:solidFill>
                  <a:schemeClr val="tx2"/>
                </a:solidFill>
              </a:rPr>
              <a:t> </a:t>
            </a:r>
            <a:r>
              <a:rPr lang="en-US" sz="2000" b="1" i="1" dirty="0">
                <a:solidFill>
                  <a:schemeClr val="tx2"/>
                </a:solidFill>
              </a:rPr>
              <a:t>=</a:t>
            </a:r>
            <a:r>
              <a:rPr lang="el-GR" sz="2000" b="1" i="1" dirty="0">
                <a:solidFill>
                  <a:schemeClr val="tx2"/>
                </a:solidFill>
              </a:rPr>
              <a:t>Δ</a:t>
            </a:r>
            <a:r>
              <a:rPr lang="en-US" sz="2000" b="1" i="1" dirty="0">
                <a:solidFill>
                  <a:schemeClr val="tx2"/>
                </a:solidFill>
              </a:rPr>
              <a:t>T</a:t>
            </a:r>
            <a:r>
              <a:rPr lang="en-US" sz="2000" b="1" i="1" baseline="-25000" dirty="0">
                <a:solidFill>
                  <a:schemeClr val="tx2"/>
                </a:solidFill>
              </a:rPr>
              <a:t>2</a:t>
            </a:r>
          </a:p>
          <a:p>
            <a:pPr algn="l"/>
            <a:endParaRPr lang="en-US" sz="2000" b="1" i="1" dirty="0">
              <a:solidFill>
                <a:schemeClr val="tx2"/>
              </a:solidFill>
            </a:endParaRPr>
          </a:p>
          <a:p>
            <a:pPr algn="l">
              <a:buFont typeface="Wingdings" pitchFamily="2" charset="2"/>
              <a:buChar char="§"/>
            </a:pPr>
            <a:r>
              <a:rPr lang="en-GB" sz="2000" dirty="0">
                <a:solidFill>
                  <a:schemeClr val="tx1"/>
                </a:solidFill>
              </a:rPr>
              <a:t>A condenser or boiler can be considered to be either a parallel- or counter-flow heat exchanger since both approaches give the same result. </a:t>
            </a:r>
            <a:endParaRPr lang="en-US" sz="2000" dirty="0">
              <a:solidFill>
                <a:schemeClr val="tx1"/>
              </a:solidFill>
            </a:endParaRPr>
          </a:p>
          <a:p>
            <a:pPr algn="l"/>
            <a:endParaRPr lang="en-GB" sz="2000" dirty="0">
              <a:solidFill>
                <a:schemeClr val="tx1"/>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dirty="0">
                <a:solidFill>
                  <a:srgbClr val="002060"/>
                </a:solidFill>
                <a:latin typeface="Times New Roman" pitchFamily="18" charset="0"/>
                <a:cs typeface="Times New Roman" pitchFamily="18" charset="0"/>
              </a:rPr>
              <a:t>PROF. F.K. FORSON; ME 366 LECTURE 8</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1162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590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317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522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522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93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238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239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71"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0"/>
            <a:ext cx="8382000" cy="685799"/>
          </a:xfrm>
        </p:spPr>
        <p:txBody>
          <a:bodyPr>
            <a:normAutofit fontScale="90000"/>
          </a:bodyPr>
          <a:lstStyle/>
          <a:p>
            <a:r>
              <a:rPr lang="en-US" sz="2400" b="1" dirty="0">
                <a:solidFill>
                  <a:srgbClr val="FF0000"/>
                </a:solidFill>
                <a:latin typeface="Arial Black" pitchFamily="34" charset="0"/>
              </a:rPr>
              <a:t>MULTI PASS AND CROSS FLOW HEAT EXCHANGERS</a:t>
            </a:r>
            <a:br>
              <a:rPr lang="en-US" sz="2400" b="1" dirty="0">
                <a:solidFill>
                  <a:srgbClr val="FF0000"/>
                </a:solidFill>
                <a:latin typeface="Arial Black" pitchFamily="34" charset="0"/>
              </a:rPr>
            </a:br>
            <a:r>
              <a:rPr lang="en-US" sz="2400" b="1" dirty="0">
                <a:solidFill>
                  <a:srgbClr val="FF0000"/>
                </a:solidFill>
                <a:latin typeface="Arial Black" pitchFamily="34" charset="0"/>
              </a:rPr>
              <a:t>(The Use of a Correction Factor, F)</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152400" y="838200"/>
            <a:ext cx="8763000" cy="5867400"/>
          </a:xfrm>
        </p:spPr>
        <p:txBody>
          <a:bodyPr>
            <a:normAutofit/>
          </a:bodyPr>
          <a:lstStyle/>
          <a:p>
            <a:pPr algn="l">
              <a:buFont typeface="Wingdings" pitchFamily="2" charset="2"/>
              <a:buChar char="§"/>
            </a:pPr>
            <a:r>
              <a:rPr lang="en-GB" sz="2000" dirty="0">
                <a:solidFill>
                  <a:schemeClr val="tx1"/>
                </a:solidFill>
              </a:rPr>
              <a:t>In such cases, it is convenient to relate the equivalent temperature difference to the log mean temperature difference relation for the counter-flow case as: </a:t>
            </a:r>
          </a:p>
          <a:p>
            <a:pPr algn="l"/>
            <a:r>
              <a:rPr lang="en-GB" sz="2000" dirty="0">
                <a:solidFill>
                  <a:schemeClr val="tx1"/>
                </a:solidFill>
              </a:rPr>
              <a:t>                                                                                                                     </a:t>
            </a:r>
            <a:r>
              <a:rPr lang="en-GB" sz="2000" b="1" i="1" dirty="0">
                <a:solidFill>
                  <a:schemeClr val="tx1"/>
                </a:solidFill>
              </a:rPr>
              <a:t>(6.23)</a:t>
            </a:r>
          </a:p>
          <a:p>
            <a:pPr algn="l">
              <a:buFont typeface="Wingdings" pitchFamily="2" charset="2"/>
              <a:buChar char="§"/>
            </a:pPr>
            <a:r>
              <a:rPr lang="en-GB" sz="1800" b="1" i="1" dirty="0">
                <a:solidFill>
                  <a:schemeClr val="tx2"/>
                </a:solidFill>
              </a:rPr>
              <a:t>where F is the correction factor, which depends on the geometry of the heat exchanger and the inlet and outlet temperatures of the hot and cold fluid streams.</a:t>
            </a:r>
          </a:p>
          <a:p>
            <a:pPr algn="l"/>
            <a:r>
              <a:rPr lang="en-GB" sz="2000" dirty="0">
                <a:solidFill>
                  <a:schemeClr val="tx1"/>
                </a:solidFill>
              </a:rPr>
              <a:t> </a:t>
            </a:r>
            <a:endParaRPr lang="en-US" sz="2000" dirty="0">
              <a:solidFill>
                <a:schemeClr val="tx1"/>
              </a:solidFill>
            </a:endParaRPr>
          </a:p>
          <a:p>
            <a:pPr algn="l"/>
            <a:endParaRPr lang="en-GB" sz="2000" dirty="0">
              <a:solidFill>
                <a:schemeClr val="tx1"/>
              </a:solidFill>
            </a:endParaRPr>
          </a:p>
          <a:p>
            <a:pPr algn="l"/>
            <a:endParaRPr lang="en-GB" sz="2000" dirty="0">
              <a:solidFill>
                <a:schemeClr val="tx1"/>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dirty="0">
                <a:solidFill>
                  <a:srgbClr val="002060"/>
                </a:solidFill>
                <a:latin typeface="Times New Roman" pitchFamily="18" charset="0"/>
                <a:cs typeface="Times New Roman" pitchFamily="18" charset="0"/>
              </a:rPr>
              <a:t>PROF. F.K. FORSON; ME 366 LECTURE 8</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1162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590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317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522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522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93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238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239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71"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826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82625" name="Object 1"/>
          <p:cNvGraphicFramePr>
            <a:graphicFrameLocks noChangeAspect="1"/>
          </p:cNvGraphicFramePr>
          <p:nvPr/>
        </p:nvGraphicFramePr>
        <p:xfrm>
          <a:off x="1905000" y="1524000"/>
          <a:ext cx="1752600" cy="381000"/>
        </p:xfrm>
        <a:graphic>
          <a:graphicData uri="http://schemas.openxmlformats.org/presentationml/2006/ole">
            <mc:AlternateContent xmlns:mc="http://schemas.openxmlformats.org/markup-compatibility/2006">
              <mc:Choice xmlns:v="urn:schemas-microsoft-com:vml" Requires="v">
                <p:oleObj name="Equation" r:id="rId3" imgW="1016000" imgH="241300" progId="Equation.3">
                  <p:embed/>
                </p:oleObj>
              </mc:Choice>
              <mc:Fallback>
                <p:oleObj name="Equation" r:id="rId3" imgW="1016000" imgH="241300" progId="Equation.3">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1524000"/>
                        <a:ext cx="17526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82627" name="Picture 31" descr="5-10.jpg"/>
          <p:cNvPicPr>
            <a:picLocks noChangeAspect="1" noChangeArrowheads="1"/>
          </p:cNvPicPr>
          <p:nvPr/>
        </p:nvPicPr>
        <p:blipFill>
          <a:blip r:embed="rId5">
            <a:lum bright="-20000" contrast="40000"/>
          </a:blip>
          <a:srcRect/>
          <a:stretch>
            <a:fillRect/>
          </a:stretch>
        </p:blipFill>
        <p:spPr bwMode="auto">
          <a:xfrm>
            <a:off x="2057400" y="2514600"/>
            <a:ext cx="4724400" cy="3886200"/>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201"/>
            <a:ext cx="7772400" cy="380999"/>
          </a:xfrm>
        </p:spPr>
        <p:txBody>
          <a:bodyPr>
            <a:normAutofit fontScale="90000"/>
          </a:bodyPr>
          <a:lstStyle/>
          <a:p>
            <a:r>
              <a:rPr lang="en-US" sz="2400" b="1" dirty="0">
                <a:solidFill>
                  <a:srgbClr val="FF0000"/>
                </a:solidFill>
                <a:latin typeface="Arial Black" pitchFamily="34" charset="0"/>
              </a:rPr>
              <a:t>SESSION 1-6.1: TYPES OF HEAT EXCHANGERS</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304800" y="533400"/>
            <a:ext cx="8382000" cy="5943600"/>
          </a:xfrm>
        </p:spPr>
        <p:txBody>
          <a:bodyPr>
            <a:normAutofit lnSpcReduction="10000"/>
          </a:bodyPr>
          <a:lstStyle/>
          <a:p>
            <a:pPr marL="457200" indent="-457200" algn="just">
              <a:buFont typeface="Wingdings" pitchFamily="2" charset="2"/>
              <a:buChar char="§"/>
            </a:pPr>
            <a:r>
              <a:rPr lang="en-GB" sz="1800" dirty="0">
                <a:solidFill>
                  <a:schemeClr val="tx1"/>
                </a:solidFill>
              </a:rPr>
              <a:t>Different innovative heat exchanger designs have emerged in an attempt to match heat transfer hardware to the heat transfer requirements. </a:t>
            </a:r>
          </a:p>
          <a:p>
            <a:pPr marL="457200" indent="-457200" algn="just">
              <a:buFont typeface="Wingdings" pitchFamily="2" charset="2"/>
              <a:buChar char="§"/>
            </a:pPr>
            <a:r>
              <a:rPr lang="en-GB" sz="1800" dirty="0">
                <a:solidFill>
                  <a:schemeClr val="tx1"/>
                </a:solidFill>
              </a:rPr>
              <a:t>The simplest type of heat exchanger consists of two concentric pipes of different diameters, as shown in Figure 77, called the </a:t>
            </a:r>
            <a:r>
              <a:rPr lang="en-GB" sz="1800" b="1" dirty="0">
                <a:solidFill>
                  <a:schemeClr val="tx1"/>
                </a:solidFill>
              </a:rPr>
              <a:t>double-pipe heat exchanger.</a:t>
            </a:r>
          </a:p>
          <a:p>
            <a:pPr marL="457200" indent="-457200" algn="just">
              <a:buFont typeface="Wingdings" pitchFamily="2" charset="2"/>
              <a:buChar char="§"/>
            </a:pPr>
            <a:endParaRPr lang="en-GB" sz="2000" dirty="0">
              <a:solidFill>
                <a:schemeClr val="tx1"/>
              </a:solidFill>
            </a:endParaRPr>
          </a:p>
          <a:p>
            <a:pPr marL="457200" indent="-457200" algn="just">
              <a:buFont typeface="Wingdings" pitchFamily="2" charset="2"/>
              <a:buChar char="§"/>
            </a:pPr>
            <a:endParaRPr lang="en-GB" sz="2000" dirty="0">
              <a:solidFill>
                <a:schemeClr val="tx1"/>
              </a:solidFill>
            </a:endParaRPr>
          </a:p>
          <a:p>
            <a:pPr marL="457200" indent="-457200" algn="just">
              <a:buFont typeface="Wingdings" pitchFamily="2" charset="2"/>
              <a:buChar char="§"/>
            </a:pPr>
            <a:endParaRPr lang="en-GB" sz="2000" dirty="0">
              <a:solidFill>
                <a:schemeClr val="tx1"/>
              </a:solidFill>
            </a:endParaRPr>
          </a:p>
          <a:p>
            <a:pPr marL="457200" indent="-457200" algn="just">
              <a:buFont typeface="Wingdings" pitchFamily="2" charset="2"/>
              <a:buChar char="§"/>
            </a:pPr>
            <a:endParaRPr lang="en-GB" sz="2000" dirty="0">
              <a:solidFill>
                <a:schemeClr val="tx1"/>
              </a:solidFill>
            </a:endParaRPr>
          </a:p>
          <a:p>
            <a:pPr marL="457200" indent="-457200" algn="just">
              <a:buFont typeface="Wingdings" pitchFamily="2" charset="2"/>
              <a:buChar char="§"/>
            </a:pPr>
            <a:endParaRPr lang="en-GB" sz="2000" dirty="0">
              <a:solidFill>
                <a:schemeClr val="tx1"/>
              </a:solidFill>
            </a:endParaRPr>
          </a:p>
          <a:p>
            <a:pPr marL="457200" indent="-457200" algn="just">
              <a:buFont typeface="Wingdings" pitchFamily="2" charset="2"/>
              <a:buChar char="§"/>
            </a:pPr>
            <a:endParaRPr lang="en-GB" sz="2000" dirty="0">
              <a:solidFill>
                <a:schemeClr val="tx1"/>
              </a:solidFill>
            </a:endParaRPr>
          </a:p>
          <a:p>
            <a:pPr marL="457200" indent="-457200" algn="just">
              <a:buFont typeface="Wingdings" pitchFamily="2" charset="2"/>
              <a:buChar char="§"/>
            </a:pPr>
            <a:endParaRPr lang="en-GB" sz="2000" dirty="0">
              <a:solidFill>
                <a:schemeClr val="tx1"/>
              </a:solidFill>
            </a:endParaRPr>
          </a:p>
          <a:p>
            <a:pPr marL="457200" indent="-457200" algn="just">
              <a:buFont typeface="Wingdings" pitchFamily="2" charset="2"/>
              <a:buChar char="§"/>
            </a:pPr>
            <a:endParaRPr lang="en-GB" sz="2000" dirty="0">
              <a:solidFill>
                <a:schemeClr val="tx1"/>
              </a:solidFill>
            </a:endParaRPr>
          </a:p>
          <a:p>
            <a:pPr marL="457200" indent="-457200" algn="just"/>
            <a:endParaRPr lang="en-GB" sz="2000" dirty="0">
              <a:solidFill>
                <a:schemeClr val="tx1"/>
              </a:solidFill>
            </a:endParaRPr>
          </a:p>
          <a:p>
            <a:pPr marL="457200" indent="-457200" algn="just"/>
            <a:endParaRPr lang="en-US" sz="1800" b="1" dirty="0">
              <a:solidFill>
                <a:schemeClr val="tx1"/>
              </a:solidFill>
            </a:endParaRPr>
          </a:p>
          <a:p>
            <a:pPr marL="457200" indent="-457200" algn="just"/>
            <a:endParaRPr lang="en-US" sz="1800" b="1" dirty="0">
              <a:solidFill>
                <a:schemeClr val="tx1"/>
              </a:solidFill>
            </a:endParaRPr>
          </a:p>
          <a:p>
            <a:pPr marL="457200" indent="-457200" algn="just"/>
            <a:endParaRPr lang="en-US" sz="1400" b="1" dirty="0">
              <a:solidFill>
                <a:schemeClr val="tx1"/>
              </a:solidFill>
            </a:endParaRPr>
          </a:p>
          <a:p>
            <a:pPr marL="457200" indent="-457200" algn="just"/>
            <a:endParaRPr lang="en-US" sz="1400" b="1" dirty="0">
              <a:solidFill>
                <a:schemeClr val="tx1"/>
              </a:solidFill>
            </a:endParaRPr>
          </a:p>
          <a:p>
            <a:pPr marL="457200" indent="-457200" algn="just"/>
            <a:endParaRPr lang="en-US" sz="1400" b="1" dirty="0">
              <a:solidFill>
                <a:schemeClr val="tx1"/>
              </a:solidFill>
            </a:endParaRPr>
          </a:p>
          <a:p>
            <a:pPr marL="457200" indent="-457200" algn="just"/>
            <a:endParaRPr lang="en-US" sz="1400" b="1" dirty="0">
              <a:solidFill>
                <a:schemeClr val="tx1"/>
              </a:solidFill>
            </a:endParaRPr>
          </a:p>
          <a:p>
            <a:pPr marL="457200" indent="-457200"/>
            <a:r>
              <a:rPr lang="en-US" sz="1400" b="1" dirty="0">
                <a:solidFill>
                  <a:schemeClr val="tx1"/>
                </a:solidFill>
              </a:rPr>
              <a:t>Figure 77: Different flow regimes and associated temperature profiles in a double-pipe heat exchanger</a:t>
            </a:r>
          </a:p>
          <a:p>
            <a:pPr marL="457200" indent="-457200" algn="just"/>
            <a:endParaRPr lang="en-US" sz="2000" dirty="0">
              <a:solidFill>
                <a:schemeClr val="tx1"/>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a:solidFill>
                  <a:srgbClr val="002060"/>
                </a:solidFill>
                <a:latin typeface="Times New Roman" pitchFamily="18" charset="0"/>
                <a:cs typeface="Times New Roman" pitchFamily="18" charset="0"/>
              </a:rPr>
              <a:t>PROF. F.K. FORSON; ME 366 LECTURE 8</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5" name="Picture 3" descr="fig 5-1.jpg"/>
          <p:cNvPicPr>
            <a:picLocks noChangeAspect="1" noChangeArrowheads="1"/>
          </p:cNvPicPr>
          <p:nvPr/>
        </p:nvPicPr>
        <p:blipFill>
          <a:blip r:embed="rId3">
            <a:lum bright="-20000" contrast="40000"/>
          </a:blip>
          <a:srcRect/>
          <a:stretch>
            <a:fillRect/>
          </a:stretch>
        </p:blipFill>
        <p:spPr bwMode="auto">
          <a:xfrm>
            <a:off x="1295400" y="1600200"/>
            <a:ext cx="6858000" cy="4572000"/>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0"/>
            <a:ext cx="8382000" cy="685799"/>
          </a:xfrm>
        </p:spPr>
        <p:txBody>
          <a:bodyPr>
            <a:normAutofit fontScale="90000"/>
          </a:bodyPr>
          <a:lstStyle/>
          <a:p>
            <a:r>
              <a:rPr lang="en-US" sz="2400" b="1" dirty="0">
                <a:solidFill>
                  <a:srgbClr val="FF0000"/>
                </a:solidFill>
                <a:latin typeface="Arial Black" pitchFamily="34" charset="0"/>
              </a:rPr>
              <a:t>MULTI PASS AND CROSS FLOW HEAT EXCHANGERS</a:t>
            </a:r>
            <a:br>
              <a:rPr lang="en-US" sz="2400" b="1" dirty="0">
                <a:solidFill>
                  <a:srgbClr val="FF0000"/>
                </a:solidFill>
                <a:latin typeface="Arial Black" pitchFamily="34" charset="0"/>
              </a:rPr>
            </a:br>
            <a:r>
              <a:rPr lang="en-US" sz="2400" b="1" dirty="0">
                <a:solidFill>
                  <a:srgbClr val="FF0000"/>
                </a:solidFill>
                <a:latin typeface="Arial Black" pitchFamily="34" charset="0"/>
              </a:rPr>
              <a:t>(The Use of a Correction Factor, F)</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152400" y="838200"/>
            <a:ext cx="8763000" cy="5867400"/>
          </a:xfrm>
        </p:spPr>
        <p:txBody>
          <a:bodyPr>
            <a:normAutofit/>
          </a:bodyPr>
          <a:lstStyle/>
          <a:p>
            <a:pPr algn="l">
              <a:buFont typeface="Wingdings" pitchFamily="2" charset="2"/>
              <a:buChar char="§"/>
            </a:pPr>
            <a:r>
              <a:rPr lang="en-GB" sz="2000" dirty="0">
                <a:solidFill>
                  <a:schemeClr val="tx1"/>
                </a:solidFill>
              </a:rPr>
              <a:t>The correction factor is less than unity for a cross-flow and multi-pass shell-and-tube heat exchanger. Thus, the correction factor is a measure of deviation of the log mean temperature from the corresponding values of the counter-­flow case. </a:t>
            </a:r>
          </a:p>
          <a:p>
            <a:pPr algn="l">
              <a:buFont typeface="Wingdings" pitchFamily="2" charset="2"/>
              <a:buChar char="§"/>
            </a:pPr>
            <a:r>
              <a:rPr lang="en-GB" sz="2000" dirty="0">
                <a:solidFill>
                  <a:schemeClr val="tx1"/>
                </a:solidFill>
              </a:rPr>
              <a:t>The </a:t>
            </a:r>
            <a:r>
              <a:rPr lang="en-GB" sz="2000" b="1" dirty="0">
                <a:solidFill>
                  <a:schemeClr val="tx1"/>
                </a:solidFill>
              </a:rPr>
              <a:t>correction factor</a:t>
            </a:r>
            <a:r>
              <a:rPr lang="en-GB" sz="2000" dirty="0">
                <a:solidFill>
                  <a:schemeClr val="tx1"/>
                </a:solidFill>
              </a:rPr>
              <a:t> </a:t>
            </a:r>
            <a:r>
              <a:rPr lang="en-GB" sz="2000" i="1" dirty="0">
                <a:solidFill>
                  <a:schemeClr val="tx1"/>
                </a:solidFill>
              </a:rPr>
              <a:t>F</a:t>
            </a:r>
            <a:r>
              <a:rPr lang="en-GB" sz="2000" dirty="0">
                <a:solidFill>
                  <a:schemeClr val="tx1"/>
                </a:solidFill>
              </a:rPr>
              <a:t> for common cross-flow and shell-and-tube heat exchanger configurations is given in Figure 87 versus two temperature ratios defined as:</a:t>
            </a:r>
          </a:p>
          <a:p>
            <a:pPr algn="l">
              <a:buFont typeface="Wingdings" pitchFamily="2" charset="2"/>
              <a:buChar char="§"/>
            </a:pPr>
            <a:endParaRPr lang="en-GB" sz="2000" dirty="0">
              <a:solidFill>
                <a:schemeClr val="tx1"/>
              </a:solidFill>
            </a:endParaRPr>
          </a:p>
          <a:p>
            <a:pPr algn="l"/>
            <a:r>
              <a:rPr lang="en-GB" sz="2000" dirty="0">
                <a:solidFill>
                  <a:schemeClr val="tx1"/>
                </a:solidFill>
              </a:rPr>
              <a:t>                                                                                                                             </a:t>
            </a:r>
            <a:r>
              <a:rPr lang="en-GB" sz="2000" b="1" i="1" dirty="0">
                <a:solidFill>
                  <a:schemeClr val="tx1"/>
                </a:solidFill>
              </a:rPr>
              <a:t>(6.24)</a:t>
            </a:r>
          </a:p>
          <a:p>
            <a:pPr algn="l"/>
            <a:endParaRPr lang="en-GB" sz="2000" b="1" i="1" dirty="0">
              <a:solidFill>
                <a:schemeClr val="tx1"/>
              </a:solidFill>
            </a:endParaRPr>
          </a:p>
          <a:p>
            <a:pPr algn="l"/>
            <a:r>
              <a:rPr lang="en-GB" sz="2000" dirty="0">
                <a:solidFill>
                  <a:schemeClr val="tx1"/>
                </a:solidFill>
              </a:rPr>
              <a:t>where the subscripts 1 and 2 represent the inlet and outlet, respectively.</a:t>
            </a:r>
          </a:p>
          <a:p>
            <a:pPr algn="l"/>
            <a:r>
              <a:rPr lang="en-GB" sz="2000" b="1" i="1" dirty="0">
                <a:solidFill>
                  <a:schemeClr val="tx1"/>
                </a:solidFill>
              </a:rPr>
              <a:t> </a:t>
            </a:r>
            <a:r>
              <a:rPr lang="en-GB" sz="2000" i="1" dirty="0">
                <a:solidFill>
                  <a:schemeClr val="tx1"/>
                </a:solidFill>
              </a:rPr>
              <a:t>Note that for the shell-and-tube heat exchanger, T and t represent the shell- and tube-side temperatures, respectively, as shown in the correction factor charts. The determination of the correction factor F requires the availability of the inlet and outlet temperatures for both the cold and hot fluids. </a:t>
            </a:r>
            <a:endParaRPr lang="en-US" sz="2000" i="1" dirty="0">
              <a:solidFill>
                <a:schemeClr val="tx1"/>
              </a:solidFill>
            </a:endParaRPr>
          </a:p>
          <a:p>
            <a:pPr algn="l"/>
            <a:r>
              <a:rPr lang="en-GB" sz="2000" b="1" i="1" dirty="0">
                <a:solidFill>
                  <a:srgbClr val="FF0000"/>
                </a:solidFill>
              </a:rPr>
              <a:t>Note that the value of P ranges from 0 to 1. The value of R ranges from 0 (for phase change condition on shell side) to infinity (phase change on the tube side). The correction factor for a condenser or boiler is unity regardless of the configuration of the heat exchanger.</a:t>
            </a:r>
            <a:endParaRPr lang="en-US" sz="2000" b="1" i="1" dirty="0">
              <a:solidFill>
                <a:srgbClr val="FF0000"/>
              </a:solidFill>
            </a:endParaRPr>
          </a:p>
          <a:p>
            <a:pPr algn="l">
              <a:buFont typeface="Wingdings" pitchFamily="2" charset="2"/>
              <a:buChar char="§"/>
            </a:pPr>
            <a:endParaRPr lang="en-GB" sz="2000" dirty="0">
              <a:solidFill>
                <a:schemeClr val="tx1"/>
              </a:solidFill>
            </a:endParaRPr>
          </a:p>
          <a:p>
            <a:pPr algn="l">
              <a:buFont typeface="Wingdings" pitchFamily="2" charset="2"/>
              <a:buChar char="§"/>
            </a:pPr>
            <a:endParaRPr lang="en-US" sz="2000" dirty="0">
              <a:solidFill>
                <a:schemeClr val="tx1"/>
              </a:solidFill>
            </a:endParaRPr>
          </a:p>
          <a:p>
            <a:pPr algn="l"/>
            <a:endParaRPr lang="en-GB" sz="2000" dirty="0">
              <a:solidFill>
                <a:schemeClr val="tx1"/>
              </a:solidFill>
            </a:endParaRPr>
          </a:p>
          <a:p>
            <a:pPr algn="l"/>
            <a:endParaRPr lang="en-GB" sz="2000" dirty="0">
              <a:solidFill>
                <a:schemeClr val="tx1"/>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dirty="0">
                <a:solidFill>
                  <a:srgbClr val="002060"/>
                </a:solidFill>
                <a:latin typeface="Times New Roman" pitchFamily="18" charset="0"/>
                <a:cs typeface="Times New Roman" pitchFamily="18" charset="0"/>
              </a:rPr>
              <a:t>PROF. F.K. FORSON; ME 366 LECTURE 8</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1162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590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317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522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522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93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238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239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71"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826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9184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91843" name="Object 3"/>
          <p:cNvGraphicFramePr>
            <a:graphicFrameLocks noChangeAspect="1"/>
          </p:cNvGraphicFramePr>
          <p:nvPr/>
        </p:nvGraphicFramePr>
        <p:xfrm>
          <a:off x="990600" y="2667000"/>
          <a:ext cx="4343400" cy="762000"/>
        </p:xfrm>
        <a:graphic>
          <a:graphicData uri="http://schemas.openxmlformats.org/presentationml/2006/ole">
            <mc:AlternateContent xmlns:mc="http://schemas.openxmlformats.org/markup-compatibility/2006">
              <mc:Choice xmlns:v="urn:schemas-microsoft-com:vml" Requires="v">
                <p:oleObj name="Equation" r:id="rId3" imgW="2857500" imgH="495300" progId="Equation.3">
                  <p:embed/>
                </p:oleObj>
              </mc:Choice>
              <mc:Fallback>
                <p:oleObj name="Equation" r:id="rId3" imgW="2857500" imgH="495300" progId="Equation.3">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2667000"/>
                        <a:ext cx="43434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0"/>
            <a:ext cx="8382000" cy="685799"/>
          </a:xfrm>
        </p:spPr>
        <p:txBody>
          <a:bodyPr>
            <a:normAutofit fontScale="90000"/>
          </a:bodyPr>
          <a:lstStyle/>
          <a:p>
            <a:r>
              <a:rPr lang="en-US" sz="2400" b="1" dirty="0">
                <a:solidFill>
                  <a:srgbClr val="FF0000"/>
                </a:solidFill>
                <a:latin typeface="Arial Black" pitchFamily="34" charset="0"/>
              </a:rPr>
              <a:t>Correction Factor, F Charts for common shell-and tube and cross flow heat exchangers</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152400" y="838200"/>
            <a:ext cx="8763000" cy="5867400"/>
          </a:xfrm>
        </p:spPr>
        <p:txBody>
          <a:bodyPr>
            <a:normAutofit/>
          </a:bodyPr>
          <a:lstStyle/>
          <a:p>
            <a:pPr algn="l">
              <a:buFont typeface="Wingdings" pitchFamily="2" charset="2"/>
              <a:buChar char="§"/>
            </a:pPr>
            <a:endParaRPr lang="en-GB" sz="2000" dirty="0">
              <a:solidFill>
                <a:schemeClr val="tx1"/>
              </a:solidFill>
            </a:endParaRPr>
          </a:p>
          <a:p>
            <a:pPr algn="l">
              <a:buFont typeface="Wingdings" pitchFamily="2" charset="2"/>
              <a:buChar char="§"/>
            </a:pPr>
            <a:endParaRPr lang="en-US" sz="2000" dirty="0">
              <a:solidFill>
                <a:schemeClr val="tx1"/>
              </a:solidFill>
            </a:endParaRPr>
          </a:p>
          <a:p>
            <a:pPr algn="l"/>
            <a:endParaRPr lang="en-GB" sz="2000" dirty="0">
              <a:solidFill>
                <a:schemeClr val="tx1"/>
              </a:solidFill>
            </a:endParaRPr>
          </a:p>
          <a:p>
            <a:pPr algn="l"/>
            <a:endParaRPr lang="en-GB" sz="2000" dirty="0">
              <a:solidFill>
                <a:schemeClr val="tx1"/>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dirty="0">
                <a:solidFill>
                  <a:srgbClr val="002060"/>
                </a:solidFill>
                <a:latin typeface="Times New Roman" pitchFamily="18" charset="0"/>
                <a:cs typeface="Times New Roman" pitchFamily="18" charset="0"/>
              </a:rPr>
              <a:t>PROF. F.K. FORSON; ME 366 LECTURE 8</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1162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590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317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522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522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93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238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239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71"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826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9184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93891" name="Picture 39" descr="5-(11).jpg"/>
          <p:cNvPicPr>
            <a:picLocks noChangeAspect="1" noChangeArrowheads="1"/>
          </p:cNvPicPr>
          <p:nvPr/>
        </p:nvPicPr>
        <p:blipFill>
          <a:blip r:embed="rId3">
            <a:lum bright="-20000" contrast="40000"/>
          </a:blip>
          <a:srcRect b="49915"/>
          <a:stretch>
            <a:fillRect/>
          </a:stretch>
        </p:blipFill>
        <p:spPr bwMode="auto">
          <a:xfrm>
            <a:off x="533400" y="762000"/>
            <a:ext cx="8001000" cy="5715000"/>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0"/>
            <a:ext cx="8382000" cy="685799"/>
          </a:xfrm>
        </p:spPr>
        <p:txBody>
          <a:bodyPr>
            <a:normAutofit fontScale="90000"/>
          </a:bodyPr>
          <a:lstStyle/>
          <a:p>
            <a:r>
              <a:rPr lang="en-US" sz="2400" b="1" dirty="0">
                <a:solidFill>
                  <a:srgbClr val="FF0000"/>
                </a:solidFill>
                <a:latin typeface="Arial Black" pitchFamily="34" charset="0"/>
              </a:rPr>
              <a:t>Correction Factor, F Charts for common shell-and tube and cross flow heat exchangers</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152400" y="838200"/>
            <a:ext cx="8763000" cy="5867400"/>
          </a:xfrm>
        </p:spPr>
        <p:txBody>
          <a:bodyPr>
            <a:normAutofit/>
          </a:bodyPr>
          <a:lstStyle/>
          <a:p>
            <a:pPr algn="l">
              <a:buFont typeface="Wingdings" pitchFamily="2" charset="2"/>
              <a:buChar char="§"/>
            </a:pPr>
            <a:endParaRPr lang="en-GB" sz="2000" dirty="0">
              <a:solidFill>
                <a:schemeClr val="tx1"/>
              </a:solidFill>
            </a:endParaRPr>
          </a:p>
          <a:p>
            <a:pPr algn="l">
              <a:buFont typeface="Wingdings" pitchFamily="2" charset="2"/>
              <a:buChar char="§"/>
            </a:pPr>
            <a:endParaRPr lang="en-US" sz="2000" dirty="0">
              <a:solidFill>
                <a:schemeClr val="tx1"/>
              </a:solidFill>
            </a:endParaRPr>
          </a:p>
          <a:p>
            <a:pPr algn="l"/>
            <a:endParaRPr lang="en-GB" sz="2000" dirty="0">
              <a:solidFill>
                <a:schemeClr val="tx1"/>
              </a:solidFill>
            </a:endParaRPr>
          </a:p>
          <a:p>
            <a:pPr algn="l"/>
            <a:endParaRPr lang="en-GB" sz="2000" dirty="0">
              <a:solidFill>
                <a:schemeClr val="tx1"/>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dirty="0">
                <a:solidFill>
                  <a:srgbClr val="002060"/>
                </a:solidFill>
                <a:latin typeface="Times New Roman" pitchFamily="18" charset="0"/>
                <a:cs typeface="Times New Roman" pitchFamily="18" charset="0"/>
              </a:rPr>
              <a:t>PROF. F.K. FORSON; ME 366 LECTURE 8</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1162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590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317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522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522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93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238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239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71"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826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9184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94914" name="Picture 40" descr="fig 5-11.jpg"/>
          <p:cNvPicPr>
            <a:picLocks noChangeAspect="1" noChangeArrowheads="1"/>
          </p:cNvPicPr>
          <p:nvPr/>
        </p:nvPicPr>
        <p:blipFill>
          <a:blip r:embed="rId3">
            <a:lum bright="-20000" contrast="40000"/>
          </a:blip>
          <a:srcRect t="50804"/>
          <a:stretch>
            <a:fillRect/>
          </a:stretch>
        </p:blipFill>
        <p:spPr bwMode="auto">
          <a:xfrm>
            <a:off x="304800" y="762000"/>
            <a:ext cx="8382000" cy="5638800"/>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0"/>
            <a:ext cx="8382000" cy="685799"/>
          </a:xfrm>
        </p:spPr>
        <p:txBody>
          <a:bodyPr>
            <a:normAutofit fontScale="90000"/>
          </a:bodyPr>
          <a:lstStyle/>
          <a:p>
            <a:r>
              <a:rPr lang="en-US" sz="2400" b="1" dirty="0">
                <a:solidFill>
                  <a:srgbClr val="FF0000"/>
                </a:solidFill>
                <a:latin typeface="Arial Black" pitchFamily="34" charset="0"/>
              </a:rPr>
              <a:t>Worked Example 6.1: Heating Water in a Counter-          			Flow Heat Exchanger</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152400" y="838200"/>
            <a:ext cx="8763000" cy="5867400"/>
          </a:xfrm>
        </p:spPr>
        <p:txBody>
          <a:bodyPr>
            <a:normAutofit/>
          </a:bodyPr>
          <a:lstStyle/>
          <a:p>
            <a:pPr algn="l"/>
            <a:r>
              <a:rPr lang="en-GB" sz="2000" b="1" dirty="0">
                <a:solidFill>
                  <a:schemeClr val="tx1"/>
                </a:solidFill>
              </a:rPr>
              <a:t>Question</a:t>
            </a:r>
          </a:p>
          <a:p>
            <a:pPr algn="just"/>
            <a:r>
              <a:rPr lang="en-GB" sz="2000" dirty="0">
                <a:solidFill>
                  <a:schemeClr val="tx1"/>
                </a:solidFill>
              </a:rPr>
              <a:t>A counter-flow double-pipe heat exchanger is to heat water from 20 </a:t>
            </a:r>
            <a:r>
              <a:rPr lang="en-GB" sz="2000" baseline="30000" dirty="0" err="1">
                <a:solidFill>
                  <a:schemeClr val="tx1"/>
                </a:solidFill>
              </a:rPr>
              <a:t>o</a:t>
            </a:r>
            <a:r>
              <a:rPr lang="en-GB" sz="2000" dirty="0" err="1">
                <a:solidFill>
                  <a:schemeClr val="tx1"/>
                </a:solidFill>
              </a:rPr>
              <a:t>C</a:t>
            </a:r>
            <a:r>
              <a:rPr lang="en-GB" sz="2000" dirty="0">
                <a:solidFill>
                  <a:schemeClr val="tx1"/>
                </a:solidFill>
              </a:rPr>
              <a:t> to 80 </a:t>
            </a:r>
            <a:r>
              <a:rPr lang="en-GB" sz="2000" baseline="30000" dirty="0" err="1">
                <a:solidFill>
                  <a:schemeClr val="tx1"/>
                </a:solidFill>
              </a:rPr>
              <a:t>o</a:t>
            </a:r>
            <a:r>
              <a:rPr lang="en-GB" sz="2000" dirty="0" err="1">
                <a:solidFill>
                  <a:schemeClr val="tx1"/>
                </a:solidFill>
              </a:rPr>
              <a:t>C</a:t>
            </a:r>
            <a:r>
              <a:rPr lang="en-GB" sz="2000" dirty="0">
                <a:solidFill>
                  <a:schemeClr val="tx1"/>
                </a:solidFill>
              </a:rPr>
              <a:t> at a rate of 1.2 kg/s. The heating is to be accomplished by geothermal available at 160</a:t>
            </a:r>
            <a:r>
              <a:rPr lang="en-GB" sz="2000" baseline="30000" dirty="0">
                <a:solidFill>
                  <a:schemeClr val="tx1"/>
                </a:solidFill>
              </a:rPr>
              <a:t>o</a:t>
            </a:r>
            <a:r>
              <a:rPr lang="en-GB" sz="2000" dirty="0">
                <a:solidFill>
                  <a:schemeClr val="tx1"/>
                </a:solidFill>
              </a:rPr>
              <a:t>C at a mass flow rate of 2 kg/s. The inner tube is thin-walled and has a diameter of 1.5 cm. If the overall heat transfer coefficient of the heat exchanger is 640 W/m</a:t>
            </a:r>
            <a:r>
              <a:rPr lang="en-GB" sz="2000" baseline="30000" dirty="0">
                <a:solidFill>
                  <a:schemeClr val="tx1"/>
                </a:solidFill>
              </a:rPr>
              <a:t>2</a:t>
            </a:r>
            <a:r>
              <a:rPr lang="en-GB" sz="2000" dirty="0">
                <a:solidFill>
                  <a:schemeClr val="tx1"/>
                </a:solidFill>
              </a:rPr>
              <a:t>.</a:t>
            </a:r>
            <a:r>
              <a:rPr lang="en-GB" sz="2000" baseline="30000" dirty="0">
                <a:solidFill>
                  <a:schemeClr val="tx1"/>
                </a:solidFill>
              </a:rPr>
              <a:t>o</a:t>
            </a:r>
            <a:r>
              <a:rPr lang="en-GB" sz="2000" dirty="0">
                <a:solidFill>
                  <a:schemeClr val="tx1"/>
                </a:solidFill>
              </a:rPr>
              <a:t>C, determine the length of the heat exchanger required to achieve the desired heating.</a:t>
            </a:r>
          </a:p>
          <a:p>
            <a:pPr algn="just"/>
            <a:endParaRPr lang="en-GB" sz="2000" dirty="0">
              <a:solidFill>
                <a:schemeClr val="tx1"/>
              </a:solidFill>
            </a:endParaRPr>
          </a:p>
          <a:p>
            <a:pPr algn="just"/>
            <a:endParaRPr lang="en-GB" sz="2000" dirty="0">
              <a:solidFill>
                <a:schemeClr val="tx1"/>
              </a:solidFill>
            </a:endParaRPr>
          </a:p>
          <a:p>
            <a:pPr algn="just"/>
            <a:endParaRPr lang="en-GB" sz="2000" dirty="0">
              <a:solidFill>
                <a:schemeClr val="tx1"/>
              </a:solidFill>
            </a:endParaRPr>
          </a:p>
          <a:p>
            <a:pPr algn="just"/>
            <a:endParaRPr lang="en-GB" sz="2000" dirty="0">
              <a:solidFill>
                <a:schemeClr val="tx1"/>
              </a:solidFill>
            </a:endParaRPr>
          </a:p>
          <a:p>
            <a:pPr algn="just"/>
            <a:endParaRPr lang="en-GB" sz="2000" dirty="0">
              <a:solidFill>
                <a:schemeClr val="tx1"/>
              </a:solidFill>
            </a:endParaRPr>
          </a:p>
          <a:p>
            <a:pPr algn="just"/>
            <a:endParaRPr lang="en-US" sz="2000" dirty="0">
              <a:solidFill>
                <a:schemeClr val="tx1"/>
              </a:solidFill>
            </a:endParaRPr>
          </a:p>
          <a:p>
            <a:pPr algn="l"/>
            <a:endParaRPr lang="en-GB" sz="2000" b="1" dirty="0">
              <a:solidFill>
                <a:schemeClr val="tx1"/>
              </a:solidFill>
            </a:endParaRPr>
          </a:p>
          <a:p>
            <a:pPr algn="l"/>
            <a:r>
              <a:rPr lang="en-GB" sz="2000" b="1" dirty="0">
                <a:solidFill>
                  <a:schemeClr val="tx1"/>
                </a:solidFill>
              </a:rPr>
              <a:t>Solution: </a:t>
            </a:r>
            <a:r>
              <a:rPr lang="en-GB" sz="2000" dirty="0">
                <a:solidFill>
                  <a:schemeClr val="tx1"/>
                </a:solidFill>
              </a:rPr>
              <a:t>Water is heated in a counter-flow double-pipe heat exchanger by geothermal water. The required length of the heat exchanger is to be determined.</a:t>
            </a:r>
            <a:endParaRPr lang="en-US" sz="2000" dirty="0">
              <a:solidFill>
                <a:schemeClr val="tx1"/>
              </a:solidFill>
            </a:endParaRPr>
          </a:p>
          <a:p>
            <a:pPr algn="l"/>
            <a:endParaRPr lang="en-GB" sz="2000" b="1" dirty="0">
              <a:solidFill>
                <a:schemeClr val="tx1"/>
              </a:solidFill>
            </a:endParaRPr>
          </a:p>
          <a:p>
            <a:pPr algn="l"/>
            <a:endParaRPr lang="en-GB" sz="2000" dirty="0">
              <a:solidFill>
                <a:schemeClr val="tx1"/>
              </a:solidFill>
            </a:endParaRPr>
          </a:p>
          <a:p>
            <a:pPr algn="l"/>
            <a:endParaRPr lang="en-GB" sz="2000" dirty="0">
              <a:solidFill>
                <a:schemeClr val="tx1"/>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dirty="0">
                <a:solidFill>
                  <a:srgbClr val="002060"/>
                </a:solidFill>
                <a:latin typeface="Times New Roman" pitchFamily="18" charset="0"/>
                <a:cs typeface="Times New Roman" pitchFamily="18" charset="0"/>
              </a:rPr>
              <a:t>PROF. F.K. FORSON; ME 366 LECTURE 8</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1162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590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317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522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522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93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238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239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71"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826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9184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95938" name="Picture 42" descr="ex 1.jpg"/>
          <p:cNvPicPr>
            <a:picLocks noChangeAspect="1" noChangeArrowheads="1"/>
          </p:cNvPicPr>
          <p:nvPr/>
        </p:nvPicPr>
        <p:blipFill>
          <a:blip r:embed="rId3">
            <a:lum bright="-20000" contrast="40000"/>
          </a:blip>
          <a:srcRect/>
          <a:stretch>
            <a:fillRect/>
          </a:stretch>
        </p:blipFill>
        <p:spPr bwMode="auto">
          <a:xfrm>
            <a:off x="2743200" y="2819400"/>
            <a:ext cx="4495800" cy="2819400"/>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0"/>
            <a:ext cx="8382000" cy="685799"/>
          </a:xfrm>
        </p:spPr>
        <p:txBody>
          <a:bodyPr>
            <a:normAutofit fontScale="90000"/>
          </a:bodyPr>
          <a:lstStyle/>
          <a:p>
            <a:r>
              <a:rPr lang="en-US" sz="2400" b="1" dirty="0">
                <a:solidFill>
                  <a:srgbClr val="FF0000"/>
                </a:solidFill>
                <a:latin typeface="Arial Black" pitchFamily="34" charset="0"/>
              </a:rPr>
              <a:t>Worked Example 6.1: Heating Water in a Counter-          			Flow Heat Exchanger</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152400" y="838200"/>
            <a:ext cx="8763000" cy="5867400"/>
          </a:xfrm>
        </p:spPr>
        <p:txBody>
          <a:bodyPr>
            <a:normAutofit/>
          </a:bodyPr>
          <a:lstStyle/>
          <a:p>
            <a:pPr algn="l"/>
            <a:r>
              <a:rPr lang="en-GB" sz="2000" b="1" dirty="0">
                <a:solidFill>
                  <a:schemeClr val="tx1"/>
                </a:solidFill>
              </a:rPr>
              <a:t>Assumptions:</a:t>
            </a:r>
          </a:p>
          <a:p>
            <a:pPr algn="l"/>
            <a:r>
              <a:rPr lang="en-GB" sz="2000" dirty="0"/>
              <a:t> </a:t>
            </a:r>
            <a:r>
              <a:rPr lang="en-GB" sz="2000" dirty="0">
                <a:solidFill>
                  <a:schemeClr val="tx1"/>
                </a:solidFill>
              </a:rPr>
              <a:t>(1) Steady operating conditions exist. </a:t>
            </a:r>
          </a:p>
          <a:p>
            <a:pPr algn="l"/>
            <a:r>
              <a:rPr lang="en-GB" sz="2000" dirty="0">
                <a:solidFill>
                  <a:schemeClr val="tx1"/>
                </a:solidFill>
              </a:rPr>
              <a:t>(2) The heat exchanger is well insulated so that heat loss to the surroundings is negligible and thus heat transfer from the hot fluid is equal to heat transfer to the cold fluid. </a:t>
            </a:r>
          </a:p>
          <a:p>
            <a:pPr algn="l"/>
            <a:r>
              <a:rPr lang="en-GB" sz="2000" dirty="0">
                <a:solidFill>
                  <a:schemeClr val="tx1"/>
                </a:solidFill>
              </a:rPr>
              <a:t>(3) Changes in the kinetic and potential energies of the fluid streams are negligible. (4) There is no fouling. </a:t>
            </a:r>
          </a:p>
          <a:p>
            <a:pPr algn="l"/>
            <a:r>
              <a:rPr lang="en-GB" sz="2000" dirty="0">
                <a:solidFill>
                  <a:schemeClr val="tx1"/>
                </a:solidFill>
              </a:rPr>
              <a:t>(5) Fluid properties are constant.</a:t>
            </a:r>
            <a:r>
              <a:rPr lang="en-US" sz="2000" dirty="0">
                <a:solidFill>
                  <a:schemeClr val="tx1"/>
                </a:solidFill>
              </a:rPr>
              <a:t> </a:t>
            </a:r>
            <a:endParaRPr lang="en-GB" sz="2000" b="1" dirty="0">
              <a:solidFill>
                <a:schemeClr val="tx1"/>
              </a:solidFill>
            </a:endParaRPr>
          </a:p>
          <a:p>
            <a:pPr algn="just"/>
            <a:r>
              <a:rPr lang="en-GB" sz="2000" b="1" dirty="0">
                <a:solidFill>
                  <a:schemeClr val="tx1"/>
                </a:solidFill>
              </a:rPr>
              <a:t>Properties: </a:t>
            </a:r>
          </a:p>
          <a:p>
            <a:pPr algn="just"/>
            <a:r>
              <a:rPr lang="en-GB" sz="2000" dirty="0">
                <a:solidFill>
                  <a:schemeClr val="tx1"/>
                </a:solidFill>
              </a:rPr>
              <a:t>Specific heats of water and geothermal fluid are 4.18 and 4.31 kJ/</a:t>
            </a:r>
            <a:r>
              <a:rPr lang="en-GB" sz="2000" dirty="0" err="1">
                <a:solidFill>
                  <a:schemeClr val="tx1"/>
                </a:solidFill>
              </a:rPr>
              <a:t>kg.</a:t>
            </a:r>
            <a:r>
              <a:rPr lang="en-GB" sz="2000" baseline="30000" dirty="0" err="1">
                <a:solidFill>
                  <a:schemeClr val="tx1"/>
                </a:solidFill>
              </a:rPr>
              <a:t>o</a:t>
            </a:r>
            <a:r>
              <a:rPr lang="en-GB" sz="2000" dirty="0" err="1">
                <a:solidFill>
                  <a:schemeClr val="tx1"/>
                </a:solidFill>
              </a:rPr>
              <a:t>C</a:t>
            </a:r>
            <a:r>
              <a:rPr lang="en-GB" sz="2000" dirty="0">
                <a:solidFill>
                  <a:schemeClr val="tx1"/>
                </a:solidFill>
              </a:rPr>
              <a:t>, respectively. </a:t>
            </a:r>
          </a:p>
          <a:p>
            <a:pPr algn="just"/>
            <a:r>
              <a:rPr lang="en-GB" sz="2000" b="1" dirty="0">
                <a:solidFill>
                  <a:schemeClr val="tx1"/>
                </a:solidFill>
              </a:rPr>
              <a:t>Analysis: </a:t>
            </a:r>
          </a:p>
          <a:p>
            <a:pPr algn="just"/>
            <a:r>
              <a:rPr lang="en-GB" sz="2000" dirty="0">
                <a:solidFill>
                  <a:schemeClr val="tx1"/>
                </a:solidFill>
              </a:rPr>
              <a:t>The rate of heat transfer in the heat exchanger can be determined from:</a:t>
            </a:r>
            <a:endParaRPr lang="en-US" sz="2000" dirty="0">
              <a:solidFill>
                <a:schemeClr val="tx1"/>
              </a:solidFill>
            </a:endParaRPr>
          </a:p>
          <a:p>
            <a:pPr algn="just"/>
            <a:endParaRPr lang="en-GB" sz="2000" dirty="0">
              <a:solidFill>
                <a:schemeClr val="tx1"/>
              </a:solidFill>
            </a:endParaRPr>
          </a:p>
          <a:p>
            <a:pPr algn="just"/>
            <a:endParaRPr lang="en-GB" sz="2000" dirty="0">
              <a:solidFill>
                <a:schemeClr val="tx1"/>
              </a:solidFill>
            </a:endParaRPr>
          </a:p>
          <a:p>
            <a:pPr algn="just"/>
            <a:endParaRPr lang="en-GB" sz="2000" dirty="0">
              <a:solidFill>
                <a:schemeClr val="tx1"/>
              </a:solidFill>
            </a:endParaRPr>
          </a:p>
          <a:p>
            <a:pPr algn="just"/>
            <a:endParaRPr lang="en-GB" sz="2000" dirty="0">
              <a:solidFill>
                <a:schemeClr val="tx1"/>
              </a:solidFill>
            </a:endParaRPr>
          </a:p>
          <a:p>
            <a:pPr algn="just"/>
            <a:endParaRPr lang="en-US" sz="2000" dirty="0">
              <a:solidFill>
                <a:schemeClr val="tx1"/>
              </a:solidFill>
            </a:endParaRPr>
          </a:p>
          <a:p>
            <a:pPr algn="l"/>
            <a:endParaRPr lang="en-GB" sz="2000" b="1" dirty="0">
              <a:solidFill>
                <a:schemeClr val="tx1"/>
              </a:solidFill>
            </a:endParaRPr>
          </a:p>
          <a:p>
            <a:pPr algn="l"/>
            <a:endParaRPr lang="en-GB" sz="2000" dirty="0">
              <a:solidFill>
                <a:schemeClr val="tx1"/>
              </a:solidFill>
            </a:endParaRPr>
          </a:p>
          <a:p>
            <a:pPr algn="l"/>
            <a:endParaRPr lang="en-GB" sz="2000" dirty="0">
              <a:solidFill>
                <a:schemeClr val="tx1"/>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dirty="0">
                <a:solidFill>
                  <a:srgbClr val="002060"/>
                </a:solidFill>
                <a:latin typeface="Times New Roman" pitchFamily="18" charset="0"/>
                <a:cs typeface="Times New Roman" pitchFamily="18" charset="0"/>
              </a:rPr>
              <a:t>PROF. F.K. FORSON; ME 366 LECTURE 8</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1162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590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317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522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522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93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238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239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71"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826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9184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979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97985" name="Object 1"/>
          <p:cNvGraphicFramePr>
            <a:graphicFrameLocks noChangeAspect="1"/>
          </p:cNvGraphicFramePr>
          <p:nvPr/>
        </p:nvGraphicFramePr>
        <p:xfrm>
          <a:off x="152400" y="5486400"/>
          <a:ext cx="8686800" cy="533400"/>
        </p:xfrm>
        <a:graphic>
          <a:graphicData uri="http://schemas.openxmlformats.org/presentationml/2006/ole">
            <mc:AlternateContent xmlns:mc="http://schemas.openxmlformats.org/markup-compatibility/2006">
              <mc:Choice xmlns:v="urn:schemas-microsoft-com:vml" Requires="v">
                <p:oleObj name="Equation" r:id="rId3" imgW="4635500" imgH="266700" progId="Equation.3">
                  <p:embed/>
                </p:oleObj>
              </mc:Choice>
              <mc:Fallback>
                <p:oleObj name="Equation" r:id="rId3" imgW="4635500" imgH="266700" progId="Equation.3">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5486400"/>
                        <a:ext cx="8686800"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76200"/>
            <a:ext cx="8763000" cy="685799"/>
          </a:xfrm>
        </p:spPr>
        <p:txBody>
          <a:bodyPr>
            <a:noAutofit/>
          </a:bodyPr>
          <a:lstStyle/>
          <a:p>
            <a:pPr algn="l"/>
            <a:r>
              <a:rPr lang="en-US" sz="2000" b="1" dirty="0">
                <a:solidFill>
                  <a:srgbClr val="FF0000"/>
                </a:solidFill>
                <a:latin typeface="Arial Black" pitchFamily="34" charset="0"/>
              </a:rPr>
              <a:t>Worked Example 6.1: Heating Water in a Counter-          			Flow Heat Exchanger</a:t>
            </a:r>
            <a:endParaRPr lang="en-US" sz="2000" b="1" i="1" dirty="0">
              <a:solidFill>
                <a:srgbClr val="FF0000"/>
              </a:solidFill>
              <a:latin typeface="Arial Black" pitchFamily="34" charset="0"/>
            </a:endParaRPr>
          </a:p>
        </p:txBody>
      </p:sp>
      <p:sp>
        <p:nvSpPr>
          <p:cNvPr id="3" name="Subtitle 2"/>
          <p:cNvSpPr>
            <a:spLocks noGrp="1"/>
          </p:cNvSpPr>
          <p:nvPr>
            <p:ph type="subTitle" idx="1"/>
          </p:nvPr>
        </p:nvSpPr>
        <p:spPr>
          <a:xfrm>
            <a:off x="152400" y="685800"/>
            <a:ext cx="8763000" cy="6019800"/>
          </a:xfrm>
        </p:spPr>
        <p:txBody>
          <a:bodyPr>
            <a:normAutofit/>
          </a:bodyPr>
          <a:lstStyle/>
          <a:p>
            <a:pPr algn="l"/>
            <a:r>
              <a:rPr lang="en-GB" sz="2000" b="1" dirty="0">
                <a:solidFill>
                  <a:schemeClr val="tx1"/>
                </a:solidFill>
              </a:rPr>
              <a:t>Analysis:</a:t>
            </a:r>
          </a:p>
          <a:p>
            <a:pPr algn="l"/>
            <a:r>
              <a:rPr lang="en-GB" sz="2000" dirty="0"/>
              <a:t> </a:t>
            </a:r>
            <a:r>
              <a:rPr lang="en-GB" sz="2000" dirty="0">
                <a:solidFill>
                  <a:schemeClr val="tx1"/>
                </a:solidFill>
              </a:rPr>
              <a:t>Noting that all of this heat is supplied by the geothermal water, the outlet temperature of the geothermal water is determined to be:</a:t>
            </a:r>
          </a:p>
          <a:p>
            <a:pPr algn="l"/>
            <a:endParaRPr lang="en-GB" sz="2000" dirty="0">
              <a:solidFill>
                <a:schemeClr val="tx1"/>
              </a:solidFill>
            </a:endParaRPr>
          </a:p>
          <a:p>
            <a:pPr algn="l"/>
            <a:endParaRPr lang="en-GB" sz="2000" dirty="0">
              <a:solidFill>
                <a:schemeClr val="tx1"/>
              </a:solidFill>
            </a:endParaRPr>
          </a:p>
          <a:p>
            <a:pPr algn="l"/>
            <a:endParaRPr lang="en-GB" sz="2000" dirty="0">
              <a:solidFill>
                <a:schemeClr val="tx1"/>
              </a:solidFill>
            </a:endParaRPr>
          </a:p>
          <a:p>
            <a:pPr algn="l"/>
            <a:endParaRPr lang="en-GB" sz="2000" dirty="0">
              <a:solidFill>
                <a:schemeClr val="tx1"/>
              </a:solidFill>
            </a:endParaRPr>
          </a:p>
          <a:p>
            <a:pPr algn="l"/>
            <a:r>
              <a:rPr lang="en-GB" sz="2000" b="1" dirty="0">
                <a:solidFill>
                  <a:schemeClr val="tx2"/>
                </a:solidFill>
              </a:rPr>
              <a:t>Knowing the inlet and outlet temperatures of both fluids, the logarithmic mean temperature difference for this counter-flow heat exchanger becomes:</a:t>
            </a:r>
          </a:p>
          <a:p>
            <a:pPr algn="l"/>
            <a:endParaRPr lang="en-GB" sz="2000" dirty="0">
              <a:solidFill>
                <a:schemeClr val="tx1"/>
              </a:solidFill>
            </a:endParaRPr>
          </a:p>
          <a:p>
            <a:pPr algn="l"/>
            <a:endParaRPr lang="en-GB" sz="2000" dirty="0">
              <a:solidFill>
                <a:schemeClr val="tx1"/>
              </a:solidFill>
            </a:endParaRPr>
          </a:p>
          <a:p>
            <a:pPr algn="l"/>
            <a:r>
              <a:rPr lang="en-GB" sz="2000" b="1" dirty="0">
                <a:solidFill>
                  <a:schemeClr val="tx2"/>
                </a:solidFill>
              </a:rPr>
              <a:t>Then, the surface area of the heat exchanger is determined to be:</a:t>
            </a:r>
            <a:endParaRPr lang="en-US" sz="2000" b="1" dirty="0">
              <a:solidFill>
                <a:schemeClr val="tx2"/>
              </a:solidFill>
            </a:endParaRPr>
          </a:p>
          <a:p>
            <a:pPr algn="l"/>
            <a:endParaRPr lang="en-GB" sz="2000" dirty="0">
              <a:solidFill>
                <a:schemeClr val="tx1"/>
              </a:solidFill>
            </a:endParaRPr>
          </a:p>
          <a:p>
            <a:pPr algn="l"/>
            <a:endParaRPr lang="en-GB" sz="2000" dirty="0">
              <a:solidFill>
                <a:schemeClr val="tx1"/>
              </a:solidFill>
            </a:endParaRPr>
          </a:p>
          <a:p>
            <a:pPr algn="l"/>
            <a:r>
              <a:rPr lang="en-GB" sz="2000" b="1" i="1" dirty="0">
                <a:solidFill>
                  <a:schemeClr val="tx1"/>
                </a:solidFill>
              </a:rPr>
              <a:t>Discussion</a:t>
            </a:r>
            <a:r>
              <a:rPr lang="en-GB" sz="2000" b="1" dirty="0">
                <a:solidFill>
                  <a:schemeClr val="tx1"/>
                </a:solidFill>
              </a:rPr>
              <a:t>:</a:t>
            </a:r>
            <a:r>
              <a:rPr lang="en-GB" sz="2000" dirty="0"/>
              <a:t> </a:t>
            </a:r>
            <a:r>
              <a:rPr lang="en-GB" sz="2000" i="1" dirty="0">
                <a:solidFill>
                  <a:schemeClr val="tx1"/>
                </a:solidFill>
              </a:rPr>
              <a:t>The inner tube of this counter-flow heat exchanger (and thus the heat exchanger itself) needs to be over 100 m long to achieve the desired heat transfer, which is impractical</a:t>
            </a:r>
            <a:r>
              <a:rPr lang="en-GB" sz="2000" dirty="0"/>
              <a:t>.</a:t>
            </a:r>
            <a:endParaRPr lang="en-GB" sz="2000" dirty="0">
              <a:solidFill>
                <a:schemeClr val="tx1"/>
              </a:solidFill>
            </a:endParaRPr>
          </a:p>
          <a:p>
            <a:pPr algn="l"/>
            <a:endParaRPr lang="en-US" sz="2000" dirty="0">
              <a:solidFill>
                <a:schemeClr val="tx1"/>
              </a:solidFill>
            </a:endParaRPr>
          </a:p>
          <a:p>
            <a:pPr algn="l"/>
            <a:endParaRPr lang="en-US" sz="2000" dirty="0">
              <a:solidFill>
                <a:schemeClr val="tx1"/>
              </a:solidFill>
            </a:endParaRPr>
          </a:p>
          <a:p>
            <a:pPr algn="l"/>
            <a:endParaRPr lang="en-GB" sz="2000" dirty="0">
              <a:solidFill>
                <a:schemeClr val="tx1"/>
              </a:solidFill>
            </a:endParaRPr>
          </a:p>
          <a:p>
            <a:pPr algn="just"/>
            <a:endParaRPr lang="en-GB" sz="2000" dirty="0">
              <a:solidFill>
                <a:schemeClr val="tx1"/>
              </a:solidFill>
            </a:endParaRPr>
          </a:p>
          <a:p>
            <a:pPr algn="just"/>
            <a:endParaRPr lang="en-GB" sz="2000" dirty="0">
              <a:solidFill>
                <a:schemeClr val="tx1"/>
              </a:solidFill>
            </a:endParaRPr>
          </a:p>
          <a:p>
            <a:pPr algn="just"/>
            <a:endParaRPr lang="en-GB" sz="2000" dirty="0">
              <a:solidFill>
                <a:schemeClr val="tx1"/>
              </a:solidFill>
            </a:endParaRPr>
          </a:p>
          <a:p>
            <a:pPr algn="just"/>
            <a:endParaRPr lang="en-US" sz="2000" dirty="0">
              <a:solidFill>
                <a:schemeClr val="tx1"/>
              </a:solidFill>
            </a:endParaRPr>
          </a:p>
          <a:p>
            <a:pPr algn="l"/>
            <a:endParaRPr lang="en-GB" sz="2000" b="1" dirty="0">
              <a:solidFill>
                <a:schemeClr val="tx1"/>
              </a:solidFill>
            </a:endParaRPr>
          </a:p>
          <a:p>
            <a:pPr algn="l"/>
            <a:endParaRPr lang="en-GB" sz="2000" dirty="0">
              <a:solidFill>
                <a:schemeClr val="tx1"/>
              </a:solidFill>
            </a:endParaRPr>
          </a:p>
          <a:p>
            <a:pPr algn="l"/>
            <a:endParaRPr lang="en-GB" sz="2000" dirty="0">
              <a:solidFill>
                <a:schemeClr val="tx1"/>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dirty="0">
                <a:solidFill>
                  <a:srgbClr val="002060"/>
                </a:solidFill>
                <a:latin typeface="Times New Roman" pitchFamily="18" charset="0"/>
                <a:cs typeface="Times New Roman" pitchFamily="18" charset="0"/>
              </a:rPr>
              <a:t>PROF. F.K. FORSON; ME 366 LECTURE 8</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1162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590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317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522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522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93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238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239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71"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826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9184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979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0208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02083" name="Object 3"/>
          <p:cNvGraphicFramePr>
            <a:graphicFrameLocks noChangeAspect="1"/>
          </p:cNvGraphicFramePr>
          <p:nvPr/>
        </p:nvGraphicFramePr>
        <p:xfrm>
          <a:off x="533400" y="1828800"/>
          <a:ext cx="7086600" cy="1295400"/>
        </p:xfrm>
        <a:graphic>
          <a:graphicData uri="http://schemas.openxmlformats.org/presentationml/2006/ole">
            <mc:AlternateContent xmlns:mc="http://schemas.openxmlformats.org/markup-compatibility/2006">
              <mc:Choice xmlns:v="urn:schemas-microsoft-com:vml" Requires="v">
                <p:oleObj name="Equation" r:id="rId3" imgW="5346700" imgH="914400" progId="Equation.3">
                  <p:embed/>
                </p:oleObj>
              </mc:Choice>
              <mc:Fallback>
                <p:oleObj name="Equation" r:id="rId3" imgW="5346700" imgH="914400" progId="Equation.3">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828800"/>
                        <a:ext cx="7086600" cy="1295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208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02085" name="Object 5"/>
          <p:cNvGraphicFramePr>
            <a:graphicFrameLocks noChangeAspect="1"/>
          </p:cNvGraphicFramePr>
          <p:nvPr/>
        </p:nvGraphicFramePr>
        <p:xfrm>
          <a:off x="152400" y="3810000"/>
          <a:ext cx="4191000" cy="762000"/>
        </p:xfrm>
        <a:graphic>
          <a:graphicData uri="http://schemas.openxmlformats.org/presentationml/2006/ole">
            <mc:AlternateContent xmlns:mc="http://schemas.openxmlformats.org/markup-compatibility/2006">
              <mc:Choice xmlns:v="urn:schemas-microsoft-com:vml" Requires="v">
                <p:oleObj name="Equation" r:id="rId5" imgW="2844800" imgH="508000" progId="Equation.3">
                  <p:embed/>
                </p:oleObj>
              </mc:Choice>
              <mc:Fallback>
                <p:oleObj name="Equation" r:id="rId5" imgW="2844800" imgH="508000" progId="Equation.3">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 y="3810000"/>
                        <a:ext cx="41910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208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02087" name="Object 7"/>
          <p:cNvGraphicFramePr>
            <a:graphicFrameLocks noChangeAspect="1"/>
          </p:cNvGraphicFramePr>
          <p:nvPr/>
        </p:nvGraphicFramePr>
        <p:xfrm>
          <a:off x="4800600" y="3962400"/>
          <a:ext cx="4114800" cy="609600"/>
        </p:xfrm>
        <a:graphic>
          <a:graphicData uri="http://schemas.openxmlformats.org/presentationml/2006/ole">
            <mc:AlternateContent xmlns:mc="http://schemas.openxmlformats.org/markup-compatibility/2006">
              <mc:Choice xmlns:v="urn:schemas-microsoft-com:vml" Requires="v">
                <p:oleObj name="Equation" r:id="rId7" imgW="2921000" imgH="457200" progId="Equation.3">
                  <p:embed/>
                </p:oleObj>
              </mc:Choice>
              <mc:Fallback>
                <p:oleObj name="Equation" r:id="rId7" imgW="2921000" imgH="457200" progId="Equation.3">
                  <p:embed/>
                  <p:pic>
                    <p:nvPicPr>
                      <p:cNvPr id="0"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0600" y="3962400"/>
                        <a:ext cx="41148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209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02089" name="Object 9"/>
          <p:cNvGraphicFramePr>
            <a:graphicFrameLocks noChangeAspect="1"/>
          </p:cNvGraphicFramePr>
          <p:nvPr/>
        </p:nvGraphicFramePr>
        <p:xfrm>
          <a:off x="152400" y="5105400"/>
          <a:ext cx="4953000" cy="609600"/>
        </p:xfrm>
        <a:graphic>
          <a:graphicData uri="http://schemas.openxmlformats.org/presentationml/2006/ole">
            <mc:AlternateContent xmlns:mc="http://schemas.openxmlformats.org/markup-compatibility/2006">
              <mc:Choice xmlns:v="urn:schemas-microsoft-com:vml" Requires="v">
                <p:oleObj name="Equation" r:id="rId9" imgW="4013200" imgH="457200" progId="Equation.3">
                  <p:embed/>
                </p:oleObj>
              </mc:Choice>
              <mc:Fallback>
                <p:oleObj name="Equation" r:id="rId9" imgW="4013200" imgH="457200" progId="Equation.3">
                  <p:embed/>
                  <p:pic>
                    <p:nvPicPr>
                      <p:cNvPr id="0"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2400" y="5105400"/>
                        <a:ext cx="49530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209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02091" name="Object 11"/>
          <p:cNvGraphicFramePr>
            <a:graphicFrameLocks noChangeAspect="1"/>
          </p:cNvGraphicFramePr>
          <p:nvPr/>
        </p:nvGraphicFramePr>
        <p:xfrm>
          <a:off x="5181600" y="5181600"/>
          <a:ext cx="3810000" cy="609600"/>
        </p:xfrm>
        <a:graphic>
          <a:graphicData uri="http://schemas.openxmlformats.org/presentationml/2006/ole">
            <mc:AlternateContent xmlns:mc="http://schemas.openxmlformats.org/markup-compatibility/2006">
              <mc:Choice xmlns:v="urn:schemas-microsoft-com:vml" Requires="v">
                <p:oleObj name="Equation" r:id="rId11" imgW="2946400" imgH="444500" progId="Equation.3">
                  <p:embed/>
                </p:oleObj>
              </mc:Choice>
              <mc:Fallback>
                <p:oleObj name="Equation" r:id="rId11" imgW="2946400" imgH="444500" progId="Equation.3">
                  <p:embed/>
                  <p:pic>
                    <p:nvPicPr>
                      <p:cNvPr id="0" name="Picture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81600" y="5181600"/>
                        <a:ext cx="38100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0"/>
            <a:ext cx="8382000" cy="685799"/>
          </a:xfrm>
        </p:spPr>
        <p:txBody>
          <a:bodyPr>
            <a:normAutofit fontScale="90000"/>
          </a:bodyPr>
          <a:lstStyle/>
          <a:p>
            <a:pPr algn="l"/>
            <a:r>
              <a:rPr lang="en-US" sz="2400" b="1" dirty="0">
                <a:solidFill>
                  <a:srgbClr val="FF0000"/>
                </a:solidFill>
                <a:latin typeface="Arial Black" pitchFamily="34" charset="0"/>
              </a:rPr>
              <a:t>Worked Example 6.2: Heating of Glycerin in a Multi-pass Heat Exchanger</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152400" y="838200"/>
            <a:ext cx="8763000" cy="5867400"/>
          </a:xfrm>
        </p:spPr>
        <p:txBody>
          <a:bodyPr>
            <a:normAutofit lnSpcReduction="10000"/>
          </a:bodyPr>
          <a:lstStyle/>
          <a:p>
            <a:pPr algn="l"/>
            <a:r>
              <a:rPr lang="en-GB" sz="2000" b="1" dirty="0">
                <a:solidFill>
                  <a:schemeClr val="tx1"/>
                </a:solidFill>
              </a:rPr>
              <a:t>Question</a:t>
            </a:r>
          </a:p>
          <a:p>
            <a:pPr algn="just"/>
            <a:r>
              <a:rPr lang="en-GB" sz="2000" dirty="0">
                <a:solidFill>
                  <a:schemeClr val="tx1"/>
                </a:solidFill>
              </a:rPr>
              <a:t>A 2-shell passes and 4-tube passes heat exchanger is used to heat </a:t>
            </a:r>
            <a:r>
              <a:rPr lang="en-GB" sz="2000" dirty="0" err="1">
                <a:solidFill>
                  <a:schemeClr val="tx1"/>
                </a:solidFill>
              </a:rPr>
              <a:t>glycerin</a:t>
            </a:r>
            <a:r>
              <a:rPr lang="en-GB" sz="2000" dirty="0">
                <a:solidFill>
                  <a:schemeClr val="tx1"/>
                </a:solidFill>
              </a:rPr>
              <a:t> from 20 </a:t>
            </a:r>
            <a:r>
              <a:rPr lang="en-GB" sz="2000" baseline="30000" dirty="0" err="1">
                <a:solidFill>
                  <a:schemeClr val="tx1"/>
                </a:solidFill>
              </a:rPr>
              <a:t>o</a:t>
            </a:r>
            <a:r>
              <a:rPr lang="en-GB" sz="2000" dirty="0" err="1">
                <a:solidFill>
                  <a:schemeClr val="tx1"/>
                </a:solidFill>
              </a:rPr>
              <a:t>C</a:t>
            </a:r>
            <a:r>
              <a:rPr lang="en-GB" sz="2000" dirty="0">
                <a:solidFill>
                  <a:schemeClr val="tx1"/>
                </a:solidFill>
              </a:rPr>
              <a:t> to 50</a:t>
            </a:r>
            <a:r>
              <a:rPr lang="en-GB" sz="2000" baseline="30000" dirty="0">
                <a:solidFill>
                  <a:schemeClr val="tx1"/>
                </a:solidFill>
              </a:rPr>
              <a:t>o</a:t>
            </a:r>
            <a:r>
              <a:rPr lang="en-GB" sz="2000" dirty="0">
                <a:solidFill>
                  <a:schemeClr val="tx1"/>
                </a:solidFill>
              </a:rPr>
              <a:t>C by hot water, which enters the thin-walled 2-cm-diameter tubes at 80 </a:t>
            </a:r>
            <a:r>
              <a:rPr lang="en-GB" sz="2000" baseline="30000" dirty="0" err="1">
                <a:solidFill>
                  <a:schemeClr val="tx1"/>
                </a:solidFill>
              </a:rPr>
              <a:t>o</a:t>
            </a:r>
            <a:r>
              <a:rPr lang="en-GB" sz="2000" dirty="0" err="1">
                <a:solidFill>
                  <a:schemeClr val="tx1"/>
                </a:solidFill>
              </a:rPr>
              <a:t>C</a:t>
            </a:r>
            <a:r>
              <a:rPr lang="en-GB" sz="2000" dirty="0">
                <a:solidFill>
                  <a:schemeClr val="tx1"/>
                </a:solidFill>
              </a:rPr>
              <a:t> and leaves at 40 </a:t>
            </a:r>
            <a:r>
              <a:rPr lang="en-GB" sz="2000" baseline="30000" dirty="0" err="1">
                <a:solidFill>
                  <a:schemeClr val="tx1"/>
                </a:solidFill>
              </a:rPr>
              <a:t>o</a:t>
            </a:r>
            <a:r>
              <a:rPr lang="en-GB" sz="2000" dirty="0" err="1">
                <a:solidFill>
                  <a:schemeClr val="tx1"/>
                </a:solidFill>
              </a:rPr>
              <a:t>C</a:t>
            </a:r>
            <a:r>
              <a:rPr lang="en-GB" sz="2000" dirty="0">
                <a:solidFill>
                  <a:schemeClr val="tx1"/>
                </a:solidFill>
              </a:rPr>
              <a:t> .The total length of the tubes in the heat exchanger is 60 m. The convection heat transfer coefficient is 25 W/m</a:t>
            </a:r>
            <a:r>
              <a:rPr lang="en-GB" sz="2000" baseline="30000" dirty="0">
                <a:solidFill>
                  <a:schemeClr val="tx1"/>
                </a:solidFill>
              </a:rPr>
              <a:t>2</a:t>
            </a:r>
            <a:r>
              <a:rPr lang="en-GB" sz="2000" dirty="0">
                <a:solidFill>
                  <a:schemeClr val="tx1"/>
                </a:solidFill>
              </a:rPr>
              <a:t>.</a:t>
            </a:r>
            <a:r>
              <a:rPr lang="en-GB" sz="2000" baseline="30000" dirty="0">
                <a:solidFill>
                  <a:schemeClr val="tx1"/>
                </a:solidFill>
              </a:rPr>
              <a:t>o</a:t>
            </a:r>
            <a:r>
              <a:rPr lang="en-GB" sz="2000" dirty="0">
                <a:solidFill>
                  <a:schemeClr val="tx1"/>
                </a:solidFill>
              </a:rPr>
              <a:t>C on the </a:t>
            </a:r>
            <a:r>
              <a:rPr lang="en-GB" sz="2000" dirty="0" err="1">
                <a:solidFill>
                  <a:schemeClr val="tx1"/>
                </a:solidFill>
              </a:rPr>
              <a:t>glycerin</a:t>
            </a:r>
            <a:r>
              <a:rPr lang="en-GB" sz="2000" dirty="0">
                <a:solidFill>
                  <a:schemeClr val="tx1"/>
                </a:solidFill>
              </a:rPr>
              <a:t> (shell) side and 160 W/m</a:t>
            </a:r>
            <a:r>
              <a:rPr lang="en-GB" sz="2000" baseline="30000" dirty="0">
                <a:solidFill>
                  <a:schemeClr val="tx1"/>
                </a:solidFill>
              </a:rPr>
              <a:t>2</a:t>
            </a:r>
            <a:r>
              <a:rPr lang="en-GB" sz="2000" dirty="0">
                <a:solidFill>
                  <a:schemeClr val="tx1"/>
                </a:solidFill>
              </a:rPr>
              <a:t>.</a:t>
            </a:r>
            <a:r>
              <a:rPr lang="en-GB" sz="2000" baseline="30000" dirty="0">
                <a:solidFill>
                  <a:schemeClr val="tx1"/>
                </a:solidFill>
              </a:rPr>
              <a:t>o</a:t>
            </a:r>
            <a:r>
              <a:rPr lang="en-GB" sz="2000" dirty="0">
                <a:solidFill>
                  <a:schemeClr val="tx1"/>
                </a:solidFill>
              </a:rPr>
              <a:t>C on the water (tube) side. Determine the rate of heat transfer in the heat exchanger (a) before any fouling occurs and (b) after fouling with a fouling factor or 0.0006 m</a:t>
            </a:r>
            <a:r>
              <a:rPr lang="en-GB" sz="2000" baseline="30000" dirty="0">
                <a:solidFill>
                  <a:schemeClr val="tx1"/>
                </a:solidFill>
              </a:rPr>
              <a:t>2</a:t>
            </a:r>
            <a:r>
              <a:rPr lang="en-GB" sz="2000" dirty="0">
                <a:solidFill>
                  <a:schemeClr val="tx1"/>
                </a:solidFill>
              </a:rPr>
              <a:t>.</a:t>
            </a:r>
            <a:r>
              <a:rPr lang="en-GB" sz="2000" baseline="30000" dirty="0">
                <a:solidFill>
                  <a:schemeClr val="tx1"/>
                </a:solidFill>
              </a:rPr>
              <a:t>o</a:t>
            </a:r>
            <a:r>
              <a:rPr lang="en-GB" sz="2000" dirty="0">
                <a:solidFill>
                  <a:schemeClr val="tx1"/>
                </a:solidFill>
              </a:rPr>
              <a:t>C/W occurs on the outer surfaces of the tubes. </a:t>
            </a:r>
            <a:endParaRPr lang="en-US" sz="2000" dirty="0">
              <a:solidFill>
                <a:schemeClr val="tx1"/>
              </a:solidFill>
            </a:endParaRPr>
          </a:p>
          <a:p>
            <a:pPr algn="just"/>
            <a:endParaRPr lang="en-GB" sz="2000" dirty="0">
              <a:solidFill>
                <a:schemeClr val="tx1"/>
              </a:solidFill>
            </a:endParaRPr>
          </a:p>
          <a:p>
            <a:pPr algn="just"/>
            <a:endParaRPr lang="en-GB" sz="2000" dirty="0">
              <a:solidFill>
                <a:schemeClr val="tx1"/>
              </a:solidFill>
            </a:endParaRPr>
          </a:p>
          <a:p>
            <a:pPr algn="just"/>
            <a:endParaRPr lang="en-GB" sz="2000" dirty="0">
              <a:solidFill>
                <a:schemeClr val="tx1"/>
              </a:solidFill>
            </a:endParaRPr>
          </a:p>
          <a:p>
            <a:pPr algn="just"/>
            <a:endParaRPr lang="en-GB" sz="2000" dirty="0">
              <a:solidFill>
                <a:schemeClr val="tx1"/>
              </a:solidFill>
            </a:endParaRPr>
          </a:p>
          <a:p>
            <a:pPr algn="just"/>
            <a:endParaRPr lang="en-GB" sz="2000" dirty="0">
              <a:solidFill>
                <a:schemeClr val="tx1"/>
              </a:solidFill>
            </a:endParaRPr>
          </a:p>
          <a:p>
            <a:pPr algn="just"/>
            <a:endParaRPr lang="en-GB" sz="2000" dirty="0">
              <a:solidFill>
                <a:schemeClr val="tx1"/>
              </a:solidFill>
            </a:endParaRPr>
          </a:p>
          <a:p>
            <a:pPr algn="just"/>
            <a:endParaRPr lang="en-US" sz="2000" dirty="0">
              <a:solidFill>
                <a:schemeClr val="tx1"/>
              </a:solidFill>
            </a:endParaRPr>
          </a:p>
          <a:p>
            <a:pPr algn="l"/>
            <a:endParaRPr lang="en-GB" sz="2000" b="1" dirty="0">
              <a:solidFill>
                <a:schemeClr val="tx1"/>
              </a:solidFill>
            </a:endParaRPr>
          </a:p>
          <a:p>
            <a:pPr algn="l"/>
            <a:r>
              <a:rPr lang="en-GB" sz="1800" b="1" dirty="0">
                <a:solidFill>
                  <a:schemeClr val="tx1"/>
                </a:solidFill>
              </a:rPr>
              <a:t>Solution: </a:t>
            </a:r>
            <a:r>
              <a:rPr lang="en-US" sz="1800" dirty="0">
                <a:solidFill>
                  <a:schemeClr val="tx1"/>
                </a:solidFill>
              </a:rPr>
              <a:t>Glycerin is heated in a 2-shell passes and 4-tube passes heat exchanger by hot water. The rate of heat transfer for the cases of fouling and no fouling is determined.</a:t>
            </a:r>
          </a:p>
          <a:p>
            <a:pPr algn="l"/>
            <a:endParaRPr lang="en-GB" sz="2000" b="1" dirty="0">
              <a:solidFill>
                <a:schemeClr val="tx1"/>
              </a:solidFill>
            </a:endParaRPr>
          </a:p>
          <a:p>
            <a:pPr algn="l"/>
            <a:endParaRPr lang="en-GB" sz="2000" dirty="0">
              <a:solidFill>
                <a:schemeClr val="tx1"/>
              </a:solidFill>
            </a:endParaRPr>
          </a:p>
          <a:p>
            <a:pPr algn="l"/>
            <a:endParaRPr lang="en-GB" sz="2000" dirty="0">
              <a:solidFill>
                <a:schemeClr val="tx1"/>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dirty="0">
                <a:solidFill>
                  <a:srgbClr val="002060"/>
                </a:solidFill>
                <a:latin typeface="Times New Roman" pitchFamily="18" charset="0"/>
                <a:cs typeface="Times New Roman" pitchFamily="18" charset="0"/>
              </a:rPr>
              <a:t>PROF. F.K. FORSON; ME 366 LECTURE 8</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1162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590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317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522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522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93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238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239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71"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826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9184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04130" name="Picture 67" descr="ex 2.jpg"/>
          <p:cNvPicPr>
            <a:picLocks noChangeAspect="1" noChangeArrowheads="1"/>
          </p:cNvPicPr>
          <p:nvPr/>
        </p:nvPicPr>
        <p:blipFill>
          <a:blip r:embed="rId3">
            <a:lum bright="-20000" contrast="40000"/>
          </a:blip>
          <a:srcRect/>
          <a:stretch>
            <a:fillRect/>
          </a:stretch>
        </p:blipFill>
        <p:spPr bwMode="auto">
          <a:xfrm>
            <a:off x="1447800" y="3200400"/>
            <a:ext cx="6248400" cy="2590800"/>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0"/>
            <a:ext cx="8382000" cy="685799"/>
          </a:xfrm>
        </p:spPr>
        <p:txBody>
          <a:bodyPr>
            <a:normAutofit fontScale="90000"/>
          </a:bodyPr>
          <a:lstStyle/>
          <a:p>
            <a:pPr algn="l"/>
            <a:r>
              <a:rPr lang="en-US" sz="2400" b="1" dirty="0">
                <a:solidFill>
                  <a:srgbClr val="FF0000"/>
                </a:solidFill>
                <a:latin typeface="Arial Black" pitchFamily="34" charset="0"/>
              </a:rPr>
              <a:t>Worked Example 6.2: Heating of Glycerin in a Multi-pass Heat Exchanger</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152400" y="838200"/>
            <a:ext cx="8763000" cy="5867400"/>
          </a:xfrm>
        </p:spPr>
        <p:txBody>
          <a:bodyPr>
            <a:normAutofit/>
          </a:bodyPr>
          <a:lstStyle/>
          <a:p>
            <a:pPr algn="l"/>
            <a:r>
              <a:rPr lang="en-GB" sz="2000" b="1" dirty="0">
                <a:solidFill>
                  <a:schemeClr val="tx1"/>
                </a:solidFill>
              </a:rPr>
              <a:t>Assumptions:</a:t>
            </a:r>
          </a:p>
          <a:p>
            <a:pPr algn="l"/>
            <a:r>
              <a:rPr lang="en-GB" sz="2000" dirty="0"/>
              <a:t> </a:t>
            </a:r>
            <a:r>
              <a:rPr lang="en-GB" sz="2000" dirty="0">
                <a:solidFill>
                  <a:schemeClr val="tx1"/>
                </a:solidFill>
              </a:rPr>
              <a:t>(1) Steady operating conditions exist. </a:t>
            </a:r>
          </a:p>
          <a:p>
            <a:pPr algn="l"/>
            <a:r>
              <a:rPr lang="en-GB" sz="2000" dirty="0">
                <a:solidFill>
                  <a:schemeClr val="tx1"/>
                </a:solidFill>
              </a:rPr>
              <a:t>(2) The heat exchanger is well insulated so that heat loss to the surroundings is negligible and thus heat transfer from the hot fluid is equal to heat transfer to the cold fluid. </a:t>
            </a:r>
          </a:p>
          <a:p>
            <a:pPr algn="l"/>
            <a:r>
              <a:rPr lang="en-GB" sz="2000" dirty="0">
                <a:solidFill>
                  <a:schemeClr val="tx1"/>
                </a:solidFill>
              </a:rPr>
              <a:t>(3) Changes in the kinetic and potential energies of the fluid streams are negligible. (4) Heat transfer coefficients and fouling factors are constant and uniform. </a:t>
            </a:r>
          </a:p>
          <a:p>
            <a:pPr algn="l"/>
            <a:r>
              <a:rPr lang="en-GB" sz="2000" dirty="0">
                <a:solidFill>
                  <a:schemeClr val="tx1"/>
                </a:solidFill>
              </a:rPr>
              <a:t>(5) The thermal resistance of the inner tube is negligible since the tube is thin-walled and highly conductive.</a:t>
            </a:r>
            <a:r>
              <a:rPr lang="en-US" sz="2000" dirty="0">
                <a:solidFill>
                  <a:schemeClr val="tx1"/>
                </a:solidFill>
              </a:rPr>
              <a:t> </a:t>
            </a:r>
            <a:endParaRPr lang="en-GB" sz="2000" b="1" dirty="0">
              <a:solidFill>
                <a:schemeClr val="tx1"/>
              </a:solidFill>
            </a:endParaRPr>
          </a:p>
          <a:p>
            <a:pPr algn="just"/>
            <a:r>
              <a:rPr lang="en-GB" sz="2000" b="1" dirty="0">
                <a:solidFill>
                  <a:schemeClr val="tx1"/>
                </a:solidFill>
              </a:rPr>
              <a:t>Analysis: </a:t>
            </a:r>
          </a:p>
          <a:p>
            <a:pPr algn="just"/>
            <a:r>
              <a:rPr lang="en-GB" sz="2000" dirty="0">
                <a:solidFill>
                  <a:schemeClr val="tx1"/>
                </a:solidFill>
              </a:rPr>
              <a:t>The tubes are said to be thin-walled, and thus it is reasonable to assume the inner surface area of the tubes to be equal to the outer surface area. Then the heat transfer surface area of this heat exchanger becomes:</a:t>
            </a:r>
          </a:p>
          <a:p>
            <a:pPr algn="just"/>
            <a:endParaRPr lang="en-GB" sz="2000" dirty="0">
              <a:solidFill>
                <a:schemeClr val="tx1"/>
              </a:solidFill>
            </a:endParaRPr>
          </a:p>
          <a:p>
            <a:pPr algn="just"/>
            <a:r>
              <a:rPr lang="en-GB" sz="2000" dirty="0">
                <a:solidFill>
                  <a:schemeClr val="tx1"/>
                </a:solidFill>
              </a:rPr>
              <a:t>The rate of heat transfer in this heat exchanger can be determined from:</a:t>
            </a:r>
            <a:endParaRPr lang="en-US" sz="2000" dirty="0">
              <a:solidFill>
                <a:schemeClr val="tx1"/>
              </a:solidFill>
            </a:endParaRPr>
          </a:p>
          <a:p>
            <a:pPr algn="just"/>
            <a:endParaRPr lang="en-US" sz="2000" dirty="0">
              <a:solidFill>
                <a:schemeClr val="tx1"/>
              </a:solidFill>
            </a:endParaRPr>
          </a:p>
          <a:p>
            <a:pPr algn="just"/>
            <a:endParaRPr lang="en-US" sz="2000" dirty="0">
              <a:solidFill>
                <a:schemeClr val="tx1"/>
              </a:solidFill>
            </a:endParaRPr>
          </a:p>
          <a:p>
            <a:pPr algn="just"/>
            <a:endParaRPr lang="en-GB" sz="2000" dirty="0">
              <a:solidFill>
                <a:schemeClr val="tx1"/>
              </a:solidFill>
            </a:endParaRPr>
          </a:p>
          <a:p>
            <a:pPr algn="just"/>
            <a:endParaRPr lang="en-GB" sz="2000" dirty="0">
              <a:solidFill>
                <a:schemeClr val="tx1"/>
              </a:solidFill>
            </a:endParaRPr>
          </a:p>
          <a:p>
            <a:pPr algn="just"/>
            <a:endParaRPr lang="en-GB" sz="2000" dirty="0">
              <a:solidFill>
                <a:schemeClr val="tx1"/>
              </a:solidFill>
            </a:endParaRPr>
          </a:p>
          <a:p>
            <a:pPr algn="just"/>
            <a:endParaRPr lang="en-GB" sz="2000" dirty="0">
              <a:solidFill>
                <a:schemeClr val="tx1"/>
              </a:solidFill>
            </a:endParaRPr>
          </a:p>
          <a:p>
            <a:pPr algn="just"/>
            <a:endParaRPr lang="en-US" sz="2000" dirty="0">
              <a:solidFill>
                <a:schemeClr val="tx1"/>
              </a:solidFill>
            </a:endParaRPr>
          </a:p>
          <a:p>
            <a:pPr algn="l"/>
            <a:endParaRPr lang="en-GB" sz="2000" b="1" dirty="0">
              <a:solidFill>
                <a:schemeClr val="tx1"/>
              </a:solidFill>
            </a:endParaRPr>
          </a:p>
          <a:p>
            <a:pPr algn="l"/>
            <a:endParaRPr lang="en-GB" sz="2000" dirty="0">
              <a:solidFill>
                <a:schemeClr val="tx1"/>
              </a:solidFill>
            </a:endParaRPr>
          </a:p>
          <a:p>
            <a:pPr algn="l"/>
            <a:endParaRPr lang="en-GB" sz="2000" dirty="0">
              <a:solidFill>
                <a:schemeClr val="tx1"/>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dirty="0">
                <a:solidFill>
                  <a:srgbClr val="002060"/>
                </a:solidFill>
                <a:latin typeface="Times New Roman" pitchFamily="18" charset="0"/>
                <a:cs typeface="Times New Roman" pitchFamily="18" charset="0"/>
              </a:rPr>
              <a:t>PROF. F.K. FORSON; ME 366 LECTURE 8</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1162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590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317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522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522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93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238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239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71"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826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9184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979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0515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05155" name="Object 3"/>
          <p:cNvGraphicFramePr>
            <a:graphicFrameLocks noChangeAspect="1"/>
          </p:cNvGraphicFramePr>
          <p:nvPr/>
        </p:nvGraphicFramePr>
        <p:xfrm>
          <a:off x="1676400" y="5257800"/>
          <a:ext cx="4191000" cy="381000"/>
        </p:xfrm>
        <a:graphic>
          <a:graphicData uri="http://schemas.openxmlformats.org/presentationml/2006/ole">
            <mc:AlternateContent xmlns:mc="http://schemas.openxmlformats.org/markup-compatibility/2006">
              <mc:Choice xmlns:v="urn:schemas-microsoft-com:vml" Requires="v">
                <p:oleObj name="Equation" r:id="rId3" imgW="2336800" imgH="228600" progId="Equation.3">
                  <p:embed/>
                </p:oleObj>
              </mc:Choice>
              <mc:Fallback>
                <p:oleObj name="Equation" r:id="rId3" imgW="2336800" imgH="228600" progId="Equation.3">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5257800"/>
                        <a:ext cx="41910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515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05157" name="Object 5"/>
          <p:cNvGraphicFramePr>
            <a:graphicFrameLocks noChangeAspect="1"/>
          </p:cNvGraphicFramePr>
          <p:nvPr/>
        </p:nvGraphicFramePr>
        <p:xfrm>
          <a:off x="1600200" y="6096000"/>
          <a:ext cx="1600200" cy="381000"/>
        </p:xfrm>
        <a:graphic>
          <a:graphicData uri="http://schemas.openxmlformats.org/presentationml/2006/ole">
            <mc:AlternateContent xmlns:mc="http://schemas.openxmlformats.org/markup-compatibility/2006">
              <mc:Choice xmlns:v="urn:schemas-microsoft-com:vml" Requires="v">
                <p:oleObj name="Equation" r:id="rId5" imgW="1015559" imgH="253890" progId="Equation.3">
                  <p:embed/>
                </p:oleObj>
              </mc:Choice>
              <mc:Fallback>
                <p:oleObj name="Equation" r:id="rId5" imgW="1015559" imgH="253890" progId="Equation.3">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0200" y="6096000"/>
                        <a:ext cx="16002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76200"/>
            <a:ext cx="8763000" cy="685799"/>
          </a:xfrm>
        </p:spPr>
        <p:txBody>
          <a:bodyPr>
            <a:noAutofit/>
          </a:bodyPr>
          <a:lstStyle/>
          <a:p>
            <a:pPr algn="l"/>
            <a:r>
              <a:rPr lang="en-US" sz="2000" b="1" dirty="0">
                <a:solidFill>
                  <a:srgbClr val="FF0000"/>
                </a:solidFill>
                <a:latin typeface="Arial Black" pitchFamily="34" charset="0"/>
              </a:rPr>
              <a:t>Worked Example 6.2: Heating of Glycerin in a Multi-pass Heat Exchanger</a:t>
            </a:r>
            <a:endParaRPr lang="en-US" sz="2000" b="1" i="1" dirty="0">
              <a:solidFill>
                <a:srgbClr val="FF0000"/>
              </a:solidFill>
              <a:latin typeface="Arial Black" pitchFamily="34" charset="0"/>
            </a:endParaRPr>
          </a:p>
        </p:txBody>
      </p:sp>
      <p:sp>
        <p:nvSpPr>
          <p:cNvPr id="3" name="Subtitle 2"/>
          <p:cNvSpPr>
            <a:spLocks noGrp="1"/>
          </p:cNvSpPr>
          <p:nvPr>
            <p:ph type="subTitle" idx="1"/>
          </p:nvPr>
        </p:nvSpPr>
        <p:spPr>
          <a:xfrm>
            <a:off x="152400" y="685800"/>
            <a:ext cx="8763000" cy="6019800"/>
          </a:xfrm>
        </p:spPr>
        <p:txBody>
          <a:bodyPr>
            <a:normAutofit/>
          </a:bodyPr>
          <a:lstStyle/>
          <a:p>
            <a:pPr algn="l"/>
            <a:r>
              <a:rPr lang="en-GB" sz="2000" b="1" dirty="0">
                <a:solidFill>
                  <a:schemeClr val="tx1"/>
                </a:solidFill>
              </a:rPr>
              <a:t>Analysis:</a:t>
            </a:r>
          </a:p>
          <a:p>
            <a:pPr algn="l"/>
            <a:r>
              <a:rPr lang="en-GB" sz="2000" dirty="0">
                <a:solidFill>
                  <a:schemeClr val="tx1"/>
                </a:solidFill>
              </a:rPr>
              <a:t> These quantities are determined from:</a:t>
            </a:r>
          </a:p>
          <a:p>
            <a:pPr algn="l"/>
            <a:endParaRPr lang="en-GB" sz="2000" dirty="0">
              <a:solidFill>
                <a:schemeClr val="tx1"/>
              </a:solidFill>
            </a:endParaRPr>
          </a:p>
          <a:p>
            <a:pPr algn="l"/>
            <a:endParaRPr lang="en-GB" sz="2000" dirty="0">
              <a:solidFill>
                <a:schemeClr val="tx1"/>
              </a:solidFill>
            </a:endParaRPr>
          </a:p>
          <a:p>
            <a:pPr algn="l"/>
            <a:endParaRPr lang="en-GB" sz="2000" dirty="0">
              <a:solidFill>
                <a:schemeClr val="tx1"/>
              </a:solidFill>
            </a:endParaRPr>
          </a:p>
          <a:p>
            <a:pPr algn="l"/>
            <a:endParaRPr lang="en-GB" sz="2000" dirty="0">
              <a:solidFill>
                <a:schemeClr val="tx1"/>
              </a:solidFill>
            </a:endParaRPr>
          </a:p>
          <a:p>
            <a:pPr algn="l"/>
            <a:endParaRPr lang="en-GB" sz="2000" dirty="0">
              <a:solidFill>
                <a:schemeClr val="tx1"/>
              </a:solidFill>
            </a:endParaRPr>
          </a:p>
          <a:p>
            <a:pPr algn="l"/>
            <a:endParaRPr lang="en-GB" sz="2000" dirty="0">
              <a:solidFill>
                <a:schemeClr val="tx1"/>
              </a:solidFill>
            </a:endParaRPr>
          </a:p>
          <a:p>
            <a:pPr marL="457200" indent="-457200" algn="l">
              <a:buAutoNum type="alphaLcParenBoth"/>
            </a:pPr>
            <a:r>
              <a:rPr lang="en-GB" sz="2000" dirty="0">
                <a:solidFill>
                  <a:schemeClr val="tx1"/>
                </a:solidFill>
              </a:rPr>
              <a:t>In the case of no fouling, the overall heat transfer coefficient </a:t>
            </a:r>
            <a:r>
              <a:rPr lang="en-GB" sz="2000" i="1" dirty="0">
                <a:solidFill>
                  <a:schemeClr val="tx1"/>
                </a:solidFill>
              </a:rPr>
              <a:t>U</a:t>
            </a:r>
            <a:r>
              <a:rPr lang="en-GB" sz="2000" dirty="0">
                <a:solidFill>
                  <a:schemeClr val="tx1"/>
                </a:solidFill>
              </a:rPr>
              <a:t> is determined from:</a:t>
            </a:r>
          </a:p>
          <a:p>
            <a:pPr marL="457200" indent="-457200" algn="l">
              <a:buAutoNum type="alphaLcParenBoth"/>
            </a:pPr>
            <a:endParaRPr lang="en-GB" sz="2000" dirty="0">
              <a:solidFill>
                <a:schemeClr val="tx1"/>
              </a:solidFill>
            </a:endParaRPr>
          </a:p>
          <a:p>
            <a:pPr marL="457200" indent="-457200" algn="l">
              <a:buAutoNum type="alphaLcParenBoth"/>
            </a:pPr>
            <a:endParaRPr lang="en-GB" sz="2000" dirty="0">
              <a:solidFill>
                <a:schemeClr val="tx1"/>
              </a:solidFill>
            </a:endParaRPr>
          </a:p>
          <a:p>
            <a:pPr marL="457200" indent="-457200" algn="l"/>
            <a:r>
              <a:rPr lang="en-GB" sz="2000" dirty="0">
                <a:solidFill>
                  <a:schemeClr val="tx1"/>
                </a:solidFill>
              </a:rPr>
              <a:t>Then the rate of heat transfer becomes:</a:t>
            </a:r>
            <a:endParaRPr lang="en-US" sz="2000" dirty="0">
              <a:solidFill>
                <a:schemeClr val="tx1"/>
              </a:solidFill>
            </a:endParaRPr>
          </a:p>
          <a:p>
            <a:pPr marL="457200" indent="-457200" algn="l"/>
            <a:endParaRPr lang="en-GB" sz="2000" dirty="0">
              <a:solidFill>
                <a:schemeClr val="tx1"/>
              </a:solidFill>
            </a:endParaRPr>
          </a:p>
          <a:p>
            <a:pPr algn="l"/>
            <a:endParaRPr lang="en-GB" sz="2000" dirty="0">
              <a:solidFill>
                <a:schemeClr val="tx1"/>
              </a:solidFill>
            </a:endParaRPr>
          </a:p>
          <a:p>
            <a:pPr algn="l"/>
            <a:endParaRPr lang="en-GB" sz="2000" dirty="0">
              <a:solidFill>
                <a:schemeClr val="tx1"/>
              </a:solidFill>
            </a:endParaRPr>
          </a:p>
          <a:p>
            <a:pPr algn="l"/>
            <a:endParaRPr lang="en-GB" sz="2000" dirty="0">
              <a:solidFill>
                <a:schemeClr val="tx1"/>
              </a:solidFill>
            </a:endParaRPr>
          </a:p>
          <a:p>
            <a:pPr algn="l"/>
            <a:endParaRPr lang="en-GB" sz="2000" dirty="0">
              <a:solidFill>
                <a:schemeClr val="tx1"/>
              </a:solidFill>
            </a:endParaRPr>
          </a:p>
          <a:p>
            <a:pPr algn="l"/>
            <a:endParaRPr lang="en-GB" sz="2000" dirty="0">
              <a:solidFill>
                <a:schemeClr val="tx1"/>
              </a:solidFill>
            </a:endParaRPr>
          </a:p>
          <a:p>
            <a:pPr algn="l"/>
            <a:endParaRPr lang="en-GB" sz="2000" dirty="0">
              <a:solidFill>
                <a:schemeClr val="tx1"/>
              </a:solidFill>
            </a:endParaRPr>
          </a:p>
          <a:p>
            <a:pPr algn="l"/>
            <a:endParaRPr lang="en-GB" sz="2000" dirty="0">
              <a:solidFill>
                <a:schemeClr val="tx1"/>
              </a:solidFill>
            </a:endParaRPr>
          </a:p>
          <a:p>
            <a:pPr algn="l"/>
            <a:endParaRPr lang="en-GB" sz="2000" dirty="0"/>
          </a:p>
          <a:p>
            <a:pPr algn="l"/>
            <a:endParaRPr lang="en-GB" sz="2000" dirty="0"/>
          </a:p>
          <a:p>
            <a:pPr algn="l"/>
            <a:endParaRPr lang="en-US" sz="2000" dirty="0"/>
          </a:p>
          <a:p>
            <a:pPr algn="l"/>
            <a:endParaRPr lang="en-GB" sz="2000" dirty="0">
              <a:solidFill>
                <a:schemeClr val="tx1"/>
              </a:solidFill>
            </a:endParaRPr>
          </a:p>
          <a:p>
            <a:pPr algn="l"/>
            <a:endParaRPr lang="en-US" sz="2000" dirty="0">
              <a:solidFill>
                <a:schemeClr val="tx1"/>
              </a:solidFill>
            </a:endParaRPr>
          </a:p>
          <a:p>
            <a:pPr algn="l"/>
            <a:endParaRPr lang="en-US" sz="2000" dirty="0">
              <a:solidFill>
                <a:schemeClr val="tx1"/>
              </a:solidFill>
            </a:endParaRPr>
          </a:p>
          <a:p>
            <a:pPr algn="l"/>
            <a:endParaRPr lang="en-GB" sz="2000" dirty="0">
              <a:solidFill>
                <a:schemeClr val="tx1"/>
              </a:solidFill>
            </a:endParaRPr>
          </a:p>
          <a:p>
            <a:pPr algn="just"/>
            <a:endParaRPr lang="en-GB" sz="2000" dirty="0">
              <a:solidFill>
                <a:schemeClr val="tx1"/>
              </a:solidFill>
            </a:endParaRPr>
          </a:p>
          <a:p>
            <a:pPr algn="just"/>
            <a:endParaRPr lang="en-GB" sz="2000" dirty="0">
              <a:solidFill>
                <a:schemeClr val="tx1"/>
              </a:solidFill>
            </a:endParaRPr>
          </a:p>
          <a:p>
            <a:pPr algn="just"/>
            <a:endParaRPr lang="en-GB" sz="2000" dirty="0">
              <a:solidFill>
                <a:schemeClr val="tx1"/>
              </a:solidFill>
            </a:endParaRPr>
          </a:p>
          <a:p>
            <a:pPr algn="just"/>
            <a:endParaRPr lang="en-US" sz="2000" dirty="0">
              <a:solidFill>
                <a:schemeClr val="tx1"/>
              </a:solidFill>
            </a:endParaRPr>
          </a:p>
          <a:p>
            <a:pPr algn="l"/>
            <a:endParaRPr lang="en-GB" sz="2000" b="1" dirty="0">
              <a:solidFill>
                <a:schemeClr val="tx1"/>
              </a:solidFill>
            </a:endParaRPr>
          </a:p>
          <a:p>
            <a:pPr algn="l"/>
            <a:endParaRPr lang="en-GB" sz="2000" dirty="0">
              <a:solidFill>
                <a:schemeClr val="tx1"/>
              </a:solidFill>
            </a:endParaRPr>
          </a:p>
          <a:p>
            <a:pPr algn="l"/>
            <a:endParaRPr lang="en-GB" sz="2000" dirty="0">
              <a:solidFill>
                <a:schemeClr val="tx1"/>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dirty="0">
                <a:solidFill>
                  <a:srgbClr val="002060"/>
                </a:solidFill>
                <a:latin typeface="Times New Roman" pitchFamily="18" charset="0"/>
                <a:cs typeface="Times New Roman" pitchFamily="18" charset="0"/>
              </a:rPr>
              <a:t>PROF. F.K. FORSON; ME 366 LECTURE 8</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1162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590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317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522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522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93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238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239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71"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826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9184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979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0208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0208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0208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0209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0209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08232"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08231" name="Object 7"/>
          <p:cNvGraphicFramePr>
            <a:graphicFrameLocks noChangeAspect="1"/>
          </p:cNvGraphicFramePr>
          <p:nvPr/>
        </p:nvGraphicFramePr>
        <p:xfrm>
          <a:off x="609600" y="1447800"/>
          <a:ext cx="3124200" cy="609600"/>
        </p:xfrm>
        <a:graphic>
          <a:graphicData uri="http://schemas.openxmlformats.org/presentationml/2006/ole">
            <mc:AlternateContent xmlns:mc="http://schemas.openxmlformats.org/markup-compatibility/2006">
              <mc:Choice xmlns:v="urn:schemas-microsoft-com:vml" Requires="v">
                <p:oleObj name="Equation" r:id="rId3" imgW="2501900" imgH="508000" progId="Equation.3">
                  <p:embed/>
                </p:oleObj>
              </mc:Choice>
              <mc:Fallback>
                <p:oleObj name="Equation" r:id="rId3" imgW="2501900" imgH="508000" progId="Equation.3">
                  <p:embed/>
                  <p:pic>
                    <p:nvPicPr>
                      <p:cNvPr id="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447800"/>
                        <a:ext cx="31242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8234"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08233" name="Object 9"/>
          <p:cNvGraphicFramePr>
            <a:graphicFrameLocks noChangeAspect="1"/>
          </p:cNvGraphicFramePr>
          <p:nvPr/>
        </p:nvGraphicFramePr>
        <p:xfrm>
          <a:off x="4876800" y="1524000"/>
          <a:ext cx="3886200" cy="609600"/>
        </p:xfrm>
        <a:graphic>
          <a:graphicData uri="http://schemas.openxmlformats.org/presentationml/2006/ole">
            <mc:AlternateContent xmlns:mc="http://schemas.openxmlformats.org/markup-compatibility/2006">
              <mc:Choice xmlns:v="urn:schemas-microsoft-com:vml" Requires="v">
                <p:oleObj name="Equation" r:id="rId5" imgW="3009900" imgH="457200" progId="Equation.3">
                  <p:embed/>
                </p:oleObj>
              </mc:Choice>
              <mc:Fallback>
                <p:oleObj name="Equation" r:id="rId5" imgW="3009900" imgH="457200" progId="Equation.3">
                  <p:embed/>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800" y="1524000"/>
                        <a:ext cx="38862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8236"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08235" name="Object 11"/>
          <p:cNvGraphicFramePr>
            <a:graphicFrameLocks noChangeAspect="1"/>
          </p:cNvGraphicFramePr>
          <p:nvPr/>
        </p:nvGraphicFramePr>
        <p:xfrm>
          <a:off x="609600" y="2209800"/>
          <a:ext cx="4876800" cy="1219200"/>
        </p:xfrm>
        <a:graphic>
          <a:graphicData uri="http://schemas.openxmlformats.org/presentationml/2006/ole">
            <mc:AlternateContent xmlns:mc="http://schemas.openxmlformats.org/markup-compatibility/2006">
              <mc:Choice xmlns:v="urn:schemas-microsoft-com:vml" Requires="v">
                <p:oleObj name="Equation" r:id="rId7" imgW="3441700" imgH="914400" progId="Equation.3">
                  <p:embed/>
                </p:oleObj>
              </mc:Choice>
              <mc:Fallback>
                <p:oleObj name="Equation" r:id="rId7" imgW="3441700" imgH="914400" progId="Equation.3">
                  <p:embed/>
                  <p:pic>
                    <p:nvPicPr>
                      <p:cNvPr id="0"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 y="2209800"/>
                        <a:ext cx="4876800" cy="1219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8238" name="Rectangle 1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08237" name="Object 13"/>
          <p:cNvGraphicFramePr>
            <a:graphicFrameLocks noChangeAspect="1"/>
          </p:cNvGraphicFramePr>
          <p:nvPr/>
        </p:nvGraphicFramePr>
        <p:xfrm>
          <a:off x="1371600" y="4114800"/>
          <a:ext cx="6172200" cy="866775"/>
        </p:xfrm>
        <a:graphic>
          <a:graphicData uri="http://schemas.openxmlformats.org/presentationml/2006/ole">
            <mc:AlternateContent xmlns:mc="http://schemas.openxmlformats.org/markup-compatibility/2006">
              <mc:Choice xmlns:v="urn:schemas-microsoft-com:vml" Requires="v">
                <p:oleObj name="Equation" r:id="rId9" imgW="3835400" imgH="635000" progId="Equation.3">
                  <p:embed/>
                </p:oleObj>
              </mc:Choice>
              <mc:Fallback>
                <p:oleObj name="Equation" r:id="rId9" imgW="3835400" imgH="635000" progId="Equation.3">
                  <p:embed/>
                  <p:pic>
                    <p:nvPicPr>
                      <p:cNvPr id="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71600" y="4114800"/>
                        <a:ext cx="6172200" cy="866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8240" name="Rectangle 1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08239" name="Object 15"/>
          <p:cNvGraphicFramePr>
            <a:graphicFrameLocks noChangeAspect="1"/>
          </p:cNvGraphicFramePr>
          <p:nvPr/>
        </p:nvGraphicFramePr>
        <p:xfrm>
          <a:off x="228600" y="5562600"/>
          <a:ext cx="8458200" cy="533400"/>
        </p:xfrm>
        <a:graphic>
          <a:graphicData uri="http://schemas.openxmlformats.org/presentationml/2006/ole">
            <mc:AlternateContent xmlns:mc="http://schemas.openxmlformats.org/markup-compatibility/2006">
              <mc:Choice xmlns:v="urn:schemas-microsoft-com:vml" Requires="v">
                <p:oleObj name="Equation" r:id="rId11" imgW="4292600" imgH="254000" progId="Equation.3">
                  <p:embed/>
                </p:oleObj>
              </mc:Choice>
              <mc:Fallback>
                <p:oleObj name="Equation" r:id="rId11" imgW="4292600" imgH="254000" progId="Equation.3">
                  <p:embed/>
                  <p:pic>
                    <p:nvPicPr>
                      <p:cNvPr id="0" name="Picture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8600" y="5562600"/>
                        <a:ext cx="8458200"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76200"/>
            <a:ext cx="8763000" cy="685799"/>
          </a:xfrm>
        </p:spPr>
        <p:txBody>
          <a:bodyPr>
            <a:noAutofit/>
          </a:bodyPr>
          <a:lstStyle/>
          <a:p>
            <a:pPr algn="l"/>
            <a:r>
              <a:rPr lang="en-US" sz="2000" b="1" dirty="0">
                <a:solidFill>
                  <a:srgbClr val="FF0000"/>
                </a:solidFill>
                <a:latin typeface="Arial Black" pitchFamily="34" charset="0"/>
              </a:rPr>
              <a:t>Worked Example 6.2: Heating of Glycerin in a Multi-pass Heat Exchanger</a:t>
            </a:r>
            <a:endParaRPr lang="en-US" sz="2000" b="1" i="1" dirty="0">
              <a:solidFill>
                <a:srgbClr val="FF0000"/>
              </a:solidFill>
              <a:latin typeface="Arial Black" pitchFamily="34" charset="0"/>
            </a:endParaRPr>
          </a:p>
        </p:txBody>
      </p:sp>
      <p:sp>
        <p:nvSpPr>
          <p:cNvPr id="3" name="Subtitle 2"/>
          <p:cNvSpPr>
            <a:spLocks noGrp="1"/>
          </p:cNvSpPr>
          <p:nvPr>
            <p:ph type="subTitle" idx="1"/>
          </p:nvPr>
        </p:nvSpPr>
        <p:spPr>
          <a:xfrm>
            <a:off x="152400" y="685800"/>
            <a:ext cx="8763000" cy="6019800"/>
          </a:xfrm>
        </p:spPr>
        <p:txBody>
          <a:bodyPr>
            <a:normAutofit/>
          </a:bodyPr>
          <a:lstStyle/>
          <a:p>
            <a:pPr algn="l"/>
            <a:r>
              <a:rPr lang="en-GB" sz="2000" b="1" dirty="0">
                <a:solidFill>
                  <a:schemeClr val="tx1"/>
                </a:solidFill>
              </a:rPr>
              <a:t>Analysis:</a:t>
            </a:r>
            <a:endParaRPr lang="en-GB" sz="2000" dirty="0">
              <a:solidFill>
                <a:schemeClr val="tx1"/>
              </a:solidFill>
            </a:endParaRPr>
          </a:p>
          <a:p>
            <a:pPr marL="457200" lvl="0" indent="-457200" algn="l">
              <a:buFont typeface="Wingdings" pitchFamily="2" charset="2"/>
              <a:buChar char="§"/>
            </a:pPr>
            <a:r>
              <a:rPr lang="en-US" sz="2000" dirty="0">
                <a:solidFill>
                  <a:schemeClr val="tx1"/>
                </a:solidFill>
              </a:rPr>
              <a:t>When there is fouling on one of the surfaces, the overall heat transfer coefficient </a:t>
            </a:r>
            <a:r>
              <a:rPr lang="en-US" sz="2000" i="1" dirty="0">
                <a:solidFill>
                  <a:schemeClr val="tx1"/>
                </a:solidFill>
              </a:rPr>
              <a:t>U</a:t>
            </a:r>
            <a:r>
              <a:rPr lang="en-US" sz="2000" dirty="0">
                <a:solidFill>
                  <a:schemeClr val="tx1"/>
                </a:solidFill>
              </a:rPr>
              <a:t> is determined from:</a:t>
            </a:r>
          </a:p>
          <a:p>
            <a:pPr marL="457200" lvl="0" indent="-457200" algn="l"/>
            <a:endParaRPr lang="en-GB" sz="2000" dirty="0">
              <a:solidFill>
                <a:schemeClr val="tx1"/>
              </a:solidFill>
            </a:endParaRPr>
          </a:p>
          <a:p>
            <a:pPr marL="457200" indent="-457200" algn="l"/>
            <a:endParaRPr lang="en-GB" sz="2000" dirty="0">
              <a:solidFill>
                <a:schemeClr val="tx1"/>
              </a:solidFill>
            </a:endParaRPr>
          </a:p>
          <a:p>
            <a:pPr marL="457200" indent="-457200" algn="l">
              <a:buAutoNum type="alphaLcPeriod"/>
            </a:pPr>
            <a:endParaRPr lang="en-GB" sz="2000" dirty="0">
              <a:solidFill>
                <a:schemeClr val="tx1"/>
              </a:solidFill>
            </a:endParaRPr>
          </a:p>
          <a:p>
            <a:pPr marL="457200" indent="-457200" algn="l"/>
            <a:endParaRPr lang="en-GB" sz="2000" dirty="0">
              <a:solidFill>
                <a:schemeClr val="tx1"/>
              </a:solidFill>
            </a:endParaRPr>
          </a:p>
          <a:p>
            <a:pPr marL="457200" indent="-457200" algn="l"/>
            <a:r>
              <a:rPr lang="en-GB" sz="2000" dirty="0">
                <a:solidFill>
                  <a:schemeClr val="tx1"/>
                </a:solidFill>
              </a:rPr>
              <a:t>Then the rate of heat transfer becomes:</a:t>
            </a:r>
          </a:p>
          <a:p>
            <a:pPr marL="457200" indent="-457200" algn="l"/>
            <a:endParaRPr lang="en-GB" sz="2000" dirty="0">
              <a:solidFill>
                <a:schemeClr val="tx1"/>
              </a:solidFill>
            </a:endParaRPr>
          </a:p>
          <a:p>
            <a:pPr marL="457200" indent="-457200" algn="l"/>
            <a:endParaRPr lang="en-GB" sz="2000" dirty="0">
              <a:solidFill>
                <a:schemeClr val="tx1"/>
              </a:solidFill>
            </a:endParaRPr>
          </a:p>
          <a:p>
            <a:pPr marL="457200" indent="-457200" algn="l"/>
            <a:r>
              <a:rPr lang="en-GB" sz="2000" b="1" i="1" dirty="0">
                <a:solidFill>
                  <a:schemeClr val="tx1"/>
                </a:solidFill>
              </a:rPr>
              <a:t>Discussion: Note that the rate of heat transfer decreases as a result of fouling, as expected. The decrease is not dramatic, however, because of the relatively low convection heat transfer coefficients involved.  </a:t>
            </a:r>
            <a:endParaRPr lang="en-US" sz="2000" b="1" i="1" dirty="0">
              <a:solidFill>
                <a:schemeClr val="tx1"/>
              </a:solidFill>
            </a:endParaRPr>
          </a:p>
          <a:p>
            <a:pPr marL="457200" indent="-457200" algn="l"/>
            <a:endParaRPr lang="en-US" sz="2000" dirty="0">
              <a:solidFill>
                <a:schemeClr val="tx1"/>
              </a:solidFill>
            </a:endParaRPr>
          </a:p>
          <a:p>
            <a:pPr marL="457200" indent="-457200" algn="l"/>
            <a:endParaRPr lang="en-GB" sz="2000" dirty="0">
              <a:solidFill>
                <a:schemeClr val="tx1"/>
              </a:solidFill>
            </a:endParaRPr>
          </a:p>
          <a:p>
            <a:pPr algn="l"/>
            <a:endParaRPr lang="en-GB" sz="2000" dirty="0">
              <a:solidFill>
                <a:schemeClr val="tx1"/>
              </a:solidFill>
            </a:endParaRPr>
          </a:p>
          <a:p>
            <a:pPr algn="l"/>
            <a:endParaRPr lang="en-GB" sz="2000" dirty="0">
              <a:solidFill>
                <a:schemeClr val="tx1"/>
              </a:solidFill>
            </a:endParaRPr>
          </a:p>
          <a:p>
            <a:pPr algn="l"/>
            <a:endParaRPr lang="en-GB" sz="2000" dirty="0">
              <a:solidFill>
                <a:schemeClr val="tx1"/>
              </a:solidFill>
            </a:endParaRPr>
          </a:p>
          <a:p>
            <a:pPr algn="l"/>
            <a:endParaRPr lang="en-GB" sz="2000" dirty="0">
              <a:solidFill>
                <a:schemeClr val="tx1"/>
              </a:solidFill>
            </a:endParaRPr>
          </a:p>
          <a:p>
            <a:pPr algn="l"/>
            <a:endParaRPr lang="en-GB" sz="2000" dirty="0">
              <a:solidFill>
                <a:schemeClr val="tx1"/>
              </a:solidFill>
            </a:endParaRPr>
          </a:p>
          <a:p>
            <a:pPr algn="l"/>
            <a:endParaRPr lang="en-GB" sz="2000" dirty="0">
              <a:solidFill>
                <a:schemeClr val="tx1"/>
              </a:solidFill>
            </a:endParaRPr>
          </a:p>
          <a:p>
            <a:pPr algn="l"/>
            <a:endParaRPr lang="en-GB" sz="2000" dirty="0">
              <a:solidFill>
                <a:schemeClr val="tx1"/>
              </a:solidFill>
            </a:endParaRPr>
          </a:p>
          <a:p>
            <a:pPr algn="l"/>
            <a:endParaRPr lang="en-GB" sz="2000" dirty="0"/>
          </a:p>
          <a:p>
            <a:pPr algn="l"/>
            <a:endParaRPr lang="en-GB" sz="2000" dirty="0"/>
          </a:p>
          <a:p>
            <a:pPr algn="l"/>
            <a:endParaRPr lang="en-US" sz="2000" dirty="0"/>
          </a:p>
          <a:p>
            <a:pPr algn="l"/>
            <a:endParaRPr lang="en-GB" sz="2000" dirty="0">
              <a:solidFill>
                <a:schemeClr val="tx1"/>
              </a:solidFill>
            </a:endParaRPr>
          </a:p>
          <a:p>
            <a:pPr algn="l"/>
            <a:endParaRPr lang="en-US" sz="2000" dirty="0">
              <a:solidFill>
                <a:schemeClr val="tx1"/>
              </a:solidFill>
            </a:endParaRPr>
          </a:p>
          <a:p>
            <a:pPr algn="l"/>
            <a:endParaRPr lang="en-US" sz="2000" dirty="0">
              <a:solidFill>
                <a:schemeClr val="tx1"/>
              </a:solidFill>
            </a:endParaRPr>
          </a:p>
          <a:p>
            <a:pPr algn="l"/>
            <a:endParaRPr lang="en-GB" sz="2000" dirty="0">
              <a:solidFill>
                <a:schemeClr val="tx1"/>
              </a:solidFill>
            </a:endParaRPr>
          </a:p>
          <a:p>
            <a:pPr algn="just"/>
            <a:endParaRPr lang="en-GB" sz="2000" dirty="0">
              <a:solidFill>
                <a:schemeClr val="tx1"/>
              </a:solidFill>
            </a:endParaRPr>
          </a:p>
          <a:p>
            <a:pPr algn="just"/>
            <a:endParaRPr lang="en-GB" sz="2000" dirty="0">
              <a:solidFill>
                <a:schemeClr val="tx1"/>
              </a:solidFill>
            </a:endParaRPr>
          </a:p>
          <a:p>
            <a:pPr algn="just"/>
            <a:endParaRPr lang="en-GB" sz="2000" dirty="0">
              <a:solidFill>
                <a:schemeClr val="tx1"/>
              </a:solidFill>
            </a:endParaRPr>
          </a:p>
          <a:p>
            <a:pPr algn="just"/>
            <a:endParaRPr lang="en-US" sz="2000" dirty="0">
              <a:solidFill>
                <a:schemeClr val="tx1"/>
              </a:solidFill>
            </a:endParaRPr>
          </a:p>
          <a:p>
            <a:pPr algn="l"/>
            <a:endParaRPr lang="en-GB" sz="2000" b="1" dirty="0">
              <a:solidFill>
                <a:schemeClr val="tx1"/>
              </a:solidFill>
            </a:endParaRPr>
          </a:p>
          <a:p>
            <a:pPr algn="l"/>
            <a:endParaRPr lang="en-GB" sz="2000" dirty="0">
              <a:solidFill>
                <a:schemeClr val="tx1"/>
              </a:solidFill>
            </a:endParaRPr>
          </a:p>
          <a:p>
            <a:pPr algn="l"/>
            <a:endParaRPr lang="en-GB" sz="2000" dirty="0">
              <a:solidFill>
                <a:schemeClr val="tx1"/>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dirty="0">
                <a:solidFill>
                  <a:srgbClr val="002060"/>
                </a:solidFill>
                <a:latin typeface="Times New Roman" pitchFamily="18" charset="0"/>
                <a:cs typeface="Times New Roman" pitchFamily="18" charset="0"/>
              </a:rPr>
              <a:t>PROF. F.K. FORSON; ME 366 LECTURE 8</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1162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733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590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317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522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522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93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238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239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5471"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826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9184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979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0208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0208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0208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0209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0209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08232"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08234"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08236"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08238" name="Rectangle 1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08240" name="Rectangle 1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0280"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10279" name="Object 7"/>
          <p:cNvGraphicFramePr>
            <a:graphicFrameLocks noChangeAspect="1"/>
          </p:cNvGraphicFramePr>
          <p:nvPr/>
        </p:nvGraphicFramePr>
        <p:xfrm>
          <a:off x="533400" y="1905000"/>
          <a:ext cx="7696200" cy="914400"/>
        </p:xfrm>
        <a:graphic>
          <a:graphicData uri="http://schemas.openxmlformats.org/presentationml/2006/ole">
            <mc:AlternateContent xmlns:mc="http://schemas.openxmlformats.org/markup-compatibility/2006">
              <mc:Choice xmlns:v="urn:schemas-microsoft-com:vml" Requires="v">
                <p:oleObj name="Equation" r:id="rId3" imgW="5346700" imgH="635000" progId="Equation.3">
                  <p:embed/>
                </p:oleObj>
              </mc:Choice>
              <mc:Fallback>
                <p:oleObj name="Equation" r:id="rId3" imgW="5346700" imgH="635000" progId="Equation.3">
                  <p:embed/>
                  <p:pic>
                    <p:nvPicPr>
                      <p:cNvPr id="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905000"/>
                        <a:ext cx="76962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0282"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10281" name="Object 9"/>
          <p:cNvGraphicFramePr>
            <a:graphicFrameLocks noChangeAspect="1"/>
          </p:cNvGraphicFramePr>
          <p:nvPr/>
        </p:nvGraphicFramePr>
        <p:xfrm>
          <a:off x="661988" y="3657600"/>
          <a:ext cx="7643812" cy="457200"/>
        </p:xfrm>
        <a:graphic>
          <a:graphicData uri="http://schemas.openxmlformats.org/presentationml/2006/ole">
            <mc:AlternateContent xmlns:mc="http://schemas.openxmlformats.org/markup-compatibility/2006">
              <mc:Choice xmlns:v="urn:schemas-microsoft-com:vml" Requires="v">
                <p:oleObj name="Equation" r:id="rId5" imgW="4203360" imgH="253800" progId="Equation.3">
                  <p:embed/>
                </p:oleObj>
              </mc:Choice>
              <mc:Fallback>
                <p:oleObj name="Equation" r:id="rId5" imgW="4203360" imgH="253800" progId="Equation.3">
                  <p:embed/>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988" y="3657600"/>
                        <a:ext cx="7643812"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201"/>
            <a:ext cx="7772400" cy="533400"/>
          </a:xfrm>
        </p:spPr>
        <p:txBody>
          <a:bodyPr>
            <a:normAutofit fontScale="90000"/>
          </a:bodyPr>
          <a:lstStyle/>
          <a:p>
            <a:r>
              <a:rPr lang="en-US" sz="2400" b="1" dirty="0">
                <a:solidFill>
                  <a:srgbClr val="FF0000"/>
                </a:solidFill>
                <a:latin typeface="Arial Black" pitchFamily="34" charset="0"/>
              </a:rPr>
              <a:t>SESSION 1-6.1: TYPES OF HEAT EXCHANGERS</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304800" y="762000"/>
            <a:ext cx="8382000" cy="5638800"/>
          </a:xfrm>
        </p:spPr>
        <p:txBody>
          <a:bodyPr>
            <a:normAutofit/>
          </a:bodyPr>
          <a:lstStyle/>
          <a:p>
            <a:pPr marL="457200" indent="-457200" algn="just">
              <a:buFont typeface="Wingdings" pitchFamily="2" charset="2"/>
              <a:buChar char="§"/>
            </a:pPr>
            <a:r>
              <a:rPr lang="en-GB" sz="2000" dirty="0">
                <a:solidFill>
                  <a:schemeClr val="tx1"/>
                </a:solidFill>
              </a:rPr>
              <a:t>One fluid in a double-pipe heat exchanger flows through the smaller pipe while the other flows through the annular space between the two pipes. </a:t>
            </a:r>
          </a:p>
          <a:p>
            <a:pPr marL="457200" indent="-457200" algn="just">
              <a:buFont typeface="Wingdings" pitchFamily="2" charset="2"/>
              <a:buChar char="§"/>
            </a:pPr>
            <a:r>
              <a:rPr lang="en-GB" sz="2000" dirty="0">
                <a:solidFill>
                  <a:schemeClr val="tx1"/>
                </a:solidFill>
              </a:rPr>
              <a:t>Two types of flow arrangement are possible in a double-pipe heat exchanger:</a:t>
            </a:r>
          </a:p>
          <a:p>
            <a:pPr marL="457200" indent="-457200" algn="just">
              <a:buFont typeface="Wingdings" pitchFamily="2" charset="2"/>
              <a:buChar char="§"/>
            </a:pPr>
            <a:r>
              <a:rPr lang="en-GB" sz="2000" b="1" i="1" dirty="0">
                <a:solidFill>
                  <a:schemeClr val="tx2"/>
                </a:solidFill>
              </a:rPr>
              <a:t>In </a:t>
            </a:r>
            <a:r>
              <a:rPr lang="en-GB" sz="2000" b="1" i="1" dirty="0">
                <a:solidFill>
                  <a:srgbClr val="FF0000"/>
                </a:solidFill>
              </a:rPr>
              <a:t>parallel flow</a:t>
            </a:r>
            <a:r>
              <a:rPr lang="en-GB" sz="2000" b="1" i="1" dirty="0">
                <a:solidFill>
                  <a:schemeClr val="tx2"/>
                </a:solidFill>
              </a:rPr>
              <a:t>, both the hot and cold fluids enter the heat exchanger at the same end and move in the same direction.</a:t>
            </a:r>
          </a:p>
          <a:p>
            <a:pPr marL="457200" indent="-457200" algn="just">
              <a:buFont typeface="Wingdings" pitchFamily="2" charset="2"/>
              <a:buChar char="§"/>
            </a:pPr>
            <a:r>
              <a:rPr lang="en-GB" sz="2000" b="1" i="1" dirty="0">
                <a:solidFill>
                  <a:schemeClr val="tx2"/>
                </a:solidFill>
              </a:rPr>
              <a:t>In </a:t>
            </a:r>
            <a:r>
              <a:rPr lang="en-GB" sz="2000" b="1" i="1" dirty="0">
                <a:solidFill>
                  <a:srgbClr val="FF0000"/>
                </a:solidFill>
              </a:rPr>
              <a:t>counter flow</a:t>
            </a:r>
            <a:r>
              <a:rPr lang="en-GB" sz="2000" b="1" i="1" dirty="0">
                <a:solidFill>
                  <a:schemeClr val="tx2"/>
                </a:solidFill>
              </a:rPr>
              <a:t>, on the other hand, the hot and cold fluids enter the heat exchanger at opposite ends and flow in opposite directions. </a:t>
            </a:r>
          </a:p>
          <a:p>
            <a:pPr marL="457200" indent="-457200" algn="just"/>
            <a:r>
              <a:rPr lang="en-GB" sz="2000" b="1" i="1" u="sng" dirty="0">
                <a:solidFill>
                  <a:schemeClr val="tx1"/>
                </a:solidFill>
              </a:rPr>
              <a:t>Compact Heat Exchanger</a:t>
            </a:r>
          </a:p>
          <a:p>
            <a:pPr marL="457200" indent="-457200" algn="just"/>
            <a:r>
              <a:rPr lang="en-US" sz="2000" dirty="0">
                <a:solidFill>
                  <a:schemeClr val="tx1"/>
                </a:solidFill>
              </a:rPr>
              <a:t>This type is </a:t>
            </a:r>
            <a:r>
              <a:rPr lang="en-GB" sz="2000" dirty="0">
                <a:solidFill>
                  <a:schemeClr val="tx1"/>
                </a:solidFill>
              </a:rPr>
              <a:t>specifically to realise a </a:t>
            </a:r>
            <a:r>
              <a:rPr lang="en-GB" sz="2000" u="sng" dirty="0">
                <a:solidFill>
                  <a:schemeClr val="tx1"/>
                </a:solidFill>
              </a:rPr>
              <a:t>large heat transfer surface area per unit volume, </a:t>
            </a:r>
            <a:r>
              <a:rPr lang="en-GB" sz="2000" dirty="0">
                <a:solidFill>
                  <a:schemeClr val="tx1"/>
                </a:solidFill>
              </a:rPr>
              <a:t>of the heat exchanger.</a:t>
            </a:r>
          </a:p>
          <a:p>
            <a:pPr marL="457200" indent="-457200" algn="just">
              <a:buFont typeface="Wingdings" pitchFamily="2" charset="2"/>
              <a:buChar char="§"/>
            </a:pPr>
            <a:r>
              <a:rPr lang="en-GB" sz="2000" dirty="0">
                <a:solidFill>
                  <a:schemeClr val="tx1"/>
                </a:solidFill>
              </a:rPr>
              <a:t>The ratio of the heat transfer surface area of a heat exchanger to its volume is called the </a:t>
            </a:r>
            <a:r>
              <a:rPr lang="en-GB" sz="2000" i="1" dirty="0">
                <a:solidFill>
                  <a:schemeClr val="tx1"/>
                </a:solidFill>
              </a:rPr>
              <a:t>area density,</a:t>
            </a:r>
            <a:r>
              <a:rPr lang="en-GB" sz="2000" dirty="0">
                <a:solidFill>
                  <a:schemeClr val="tx1"/>
                </a:solidFill>
              </a:rPr>
              <a:t> </a:t>
            </a:r>
            <a:r>
              <a:rPr lang="el-GR" sz="2000" dirty="0">
                <a:solidFill>
                  <a:schemeClr val="tx1"/>
                </a:solidFill>
              </a:rPr>
              <a:t>β</a:t>
            </a:r>
            <a:r>
              <a:rPr lang="en-GB" sz="2000" dirty="0">
                <a:solidFill>
                  <a:schemeClr val="tx1"/>
                </a:solidFill>
              </a:rPr>
              <a:t>. </a:t>
            </a:r>
            <a:endParaRPr lang="en-US" sz="2000" dirty="0">
              <a:solidFill>
                <a:schemeClr val="tx1"/>
              </a:solidFill>
            </a:endParaRPr>
          </a:p>
          <a:p>
            <a:pPr marL="457200" indent="-457200" algn="just">
              <a:buFont typeface="Wingdings" pitchFamily="2" charset="2"/>
              <a:buChar char="§"/>
            </a:pPr>
            <a:r>
              <a:rPr lang="en-GB" sz="2000" dirty="0">
                <a:solidFill>
                  <a:schemeClr val="tx1"/>
                </a:solidFill>
              </a:rPr>
              <a:t>A heat exchanger with </a:t>
            </a:r>
            <a:r>
              <a:rPr lang="el-GR" sz="2000" dirty="0">
                <a:solidFill>
                  <a:schemeClr val="tx1"/>
                </a:solidFill>
              </a:rPr>
              <a:t>β</a:t>
            </a:r>
            <a:r>
              <a:rPr lang="en-US" sz="2000" dirty="0">
                <a:solidFill>
                  <a:schemeClr val="tx1"/>
                </a:solidFill>
              </a:rPr>
              <a:t> &gt; 700m</a:t>
            </a:r>
            <a:r>
              <a:rPr lang="en-US" sz="2000" baseline="30000" dirty="0">
                <a:solidFill>
                  <a:schemeClr val="tx1"/>
                </a:solidFill>
              </a:rPr>
              <a:t>2</a:t>
            </a:r>
            <a:r>
              <a:rPr lang="en-US" sz="2000" dirty="0">
                <a:solidFill>
                  <a:schemeClr val="tx1"/>
                </a:solidFill>
              </a:rPr>
              <a:t>/m</a:t>
            </a:r>
            <a:r>
              <a:rPr lang="en-US" sz="2000" baseline="30000" dirty="0">
                <a:solidFill>
                  <a:schemeClr val="tx1"/>
                </a:solidFill>
              </a:rPr>
              <a:t>3</a:t>
            </a:r>
            <a:r>
              <a:rPr lang="en-US" sz="2000" dirty="0">
                <a:solidFill>
                  <a:schemeClr val="tx1"/>
                </a:solidFill>
              </a:rPr>
              <a:t>.</a:t>
            </a:r>
            <a:r>
              <a:rPr lang="en-GB" sz="2000" dirty="0">
                <a:solidFill>
                  <a:schemeClr val="tx1"/>
                </a:solidFill>
              </a:rPr>
              <a:t>  is classified as being compact.</a:t>
            </a:r>
          </a:p>
          <a:p>
            <a:pPr marL="457200" indent="-457200" algn="just">
              <a:buFont typeface="Wingdings" pitchFamily="2" charset="2"/>
              <a:buChar char="§"/>
            </a:pPr>
            <a:r>
              <a:rPr lang="en-GB" sz="2000" dirty="0">
                <a:solidFill>
                  <a:schemeClr val="tx1"/>
                </a:solidFill>
              </a:rPr>
              <a:t>Examples are the car radiator (</a:t>
            </a:r>
            <a:r>
              <a:rPr lang="el-GR" sz="2000" b="1" dirty="0">
                <a:solidFill>
                  <a:schemeClr val="tx1"/>
                </a:solidFill>
              </a:rPr>
              <a:t>β</a:t>
            </a:r>
            <a:r>
              <a:rPr lang="en-US" sz="2000" b="1" dirty="0">
                <a:solidFill>
                  <a:schemeClr val="tx1"/>
                </a:solidFill>
              </a:rPr>
              <a:t> = 1000m</a:t>
            </a:r>
            <a:r>
              <a:rPr lang="en-US" sz="2000" b="1" baseline="30000" dirty="0">
                <a:solidFill>
                  <a:schemeClr val="tx1"/>
                </a:solidFill>
              </a:rPr>
              <a:t>2</a:t>
            </a:r>
            <a:r>
              <a:rPr lang="en-US" sz="2000" b="1" dirty="0">
                <a:solidFill>
                  <a:schemeClr val="tx1"/>
                </a:solidFill>
              </a:rPr>
              <a:t>/m</a:t>
            </a:r>
            <a:r>
              <a:rPr lang="en-US" sz="2000" b="1" baseline="30000" dirty="0">
                <a:solidFill>
                  <a:schemeClr val="tx1"/>
                </a:solidFill>
              </a:rPr>
              <a:t>3</a:t>
            </a:r>
            <a:r>
              <a:rPr lang="en-US" sz="2000" dirty="0">
                <a:solidFill>
                  <a:schemeClr val="tx1"/>
                </a:solidFill>
              </a:rPr>
              <a:t>) and the human lung (</a:t>
            </a:r>
            <a:r>
              <a:rPr lang="el-GR" sz="2000" b="1" dirty="0">
                <a:solidFill>
                  <a:schemeClr val="tx1"/>
                </a:solidFill>
              </a:rPr>
              <a:t>β</a:t>
            </a:r>
            <a:r>
              <a:rPr lang="en-US" sz="2000" b="1" dirty="0">
                <a:solidFill>
                  <a:schemeClr val="tx1"/>
                </a:solidFill>
              </a:rPr>
              <a:t> = 2000m</a:t>
            </a:r>
            <a:r>
              <a:rPr lang="en-US" sz="2000" b="1" baseline="30000" dirty="0">
                <a:solidFill>
                  <a:schemeClr val="tx1"/>
                </a:solidFill>
              </a:rPr>
              <a:t>2</a:t>
            </a:r>
            <a:r>
              <a:rPr lang="en-US" sz="2000" b="1" dirty="0">
                <a:solidFill>
                  <a:schemeClr val="tx1"/>
                </a:solidFill>
              </a:rPr>
              <a:t>/m</a:t>
            </a:r>
            <a:r>
              <a:rPr lang="en-US" sz="2000" b="1" baseline="30000" dirty="0">
                <a:solidFill>
                  <a:schemeClr val="tx1"/>
                </a:solidFill>
              </a:rPr>
              <a:t>3</a:t>
            </a:r>
            <a:r>
              <a:rPr lang="en-US" sz="2000" b="1" dirty="0">
                <a:solidFill>
                  <a:schemeClr val="tx1"/>
                </a:solidFill>
              </a:rPr>
              <a:t>)</a:t>
            </a:r>
            <a:endParaRPr lang="en-GB" sz="2000" b="1" dirty="0">
              <a:solidFill>
                <a:schemeClr val="tx1"/>
              </a:solidFill>
            </a:endParaRPr>
          </a:p>
          <a:p>
            <a:pPr marL="457200" indent="-457200" algn="just"/>
            <a:endParaRPr lang="en-US" sz="2000" b="1" dirty="0">
              <a:solidFill>
                <a:schemeClr val="tx1"/>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a:solidFill>
                  <a:srgbClr val="002060"/>
                </a:solidFill>
                <a:latin typeface="Times New Roman" pitchFamily="18" charset="0"/>
                <a:cs typeface="Times New Roman" pitchFamily="18" charset="0"/>
              </a:rPr>
              <a:t>PROF. F.K. FORSON; ME 366 LECTURE 8</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1"/>
            <a:ext cx="8534400" cy="533400"/>
          </a:xfrm>
        </p:spPr>
        <p:txBody>
          <a:bodyPr>
            <a:normAutofit fontScale="90000"/>
          </a:bodyPr>
          <a:lstStyle/>
          <a:p>
            <a:r>
              <a:rPr lang="en-US" sz="2400" b="1" dirty="0">
                <a:solidFill>
                  <a:srgbClr val="FF0000"/>
                </a:solidFill>
                <a:latin typeface="Arial Black" pitchFamily="34" charset="0"/>
              </a:rPr>
              <a:t>SESSION 2-6.2: THE EFFECTIVENESS – NTU METHOD</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304800" y="762000"/>
            <a:ext cx="8382000" cy="5638800"/>
          </a:xfrm>
        </p:spPr>
        <p:txBody>
          <a:bodyPr>
            <a:normAutofit lnSpcReduction="10000"/>
          </a:bodyPr>
          <a:lstStyle/>
          <a:p>
            <a:pPr marL="457200" indent="-457200" algn="just"/>
            <a:r>
              <a:rPr lang="en-US" sz="2000" b="1" i="1" u="sng" dirty="0">
                <a:solidFill>
                  <a:schemeClr val="tx1"/>
                </a:solidFill>
              </a:rPr>
              <a:t>Recap of LMTD</a:t>
            </a:r>
          </a:p>
          <a:p>
            <a:pPr marL="457200" indent="-457200" algn="just">
              <a:buFont typeface="Wingdings" pitchFamily="2" charset="2"/>
              <a:buChar char="§"/>
            </a:pPr>
            <a:r>
              <a:rPr lang="en-GB" sz="2000" dirty="0">
                <a:solidFill>
                  <a:schemeClr val="tx1"/>
                </a:solidFill>
              </a:rPr>
              <a:t>The log mean temperature difference (LMTD) is easy to use in heat exchanger analysis when the inlet and the outlet temperatures of the hot and cold fluids are known or can be determined from an energy balance. </a:t>
            </a:r>
          </a:p>
          <a:p>
            <a:pPr marL="457200" indent="-457200" algn="just">
              <a:buFont typeface="Wingdings" pitchFamily="2" charset="2"/>
              <a:buChar char="§"/>
            </a:pPr>
            <a:r>
              <a:rPr lang="en-GB" sz="2000" dirty="0">
                <a:solidFill>
                  <a:schemeClr val="tx1"/>
                </a:solidFill>
              </a:rPr>
              <a:t>With the LMTD method, the task is to select a heat exchanger that will meet the prescribed heat transfer requirements. The procedure to follow in the selection process is as follows: </a:t>
            </a:r>
            <a:endParaRPr lang="en-US" sz="2000" dirty="0">
              <a:solidFill>
                <a:schemeClr val="tx1"/>
              </a:solidFill>
            </a:endParaRPr>
          </a:p>
          <a:p>
            <a:pPr marL="457200" lvl="0" indent="-457200" algn="l">
              <a:buFont typeface="+mj-lt"/>
              <a:buAutoNum type="alphaLcPeriod"/>
            </a:pPr>
            <a:r>
              <a:rPr lang="en-GB" sz="2000" dirty="0">
                <a:solidFill>
                  <a:schemeClr val="tx1"/>
                </a:solidFill>
              </a:rPr>
              <a:t>Select the type of heat exchanger suitable for the application. </a:t>
            </a:r>
            <a:endParaRPr lang="en-US" sz="2000" dirty="0">
              <a:solidFill>
                <a:schemeClr val="tx1"/>
              </a:solidFill>
            </a:endParaRPr>
          </a:p>
          <a:p>
            <a:pPr marL="457200" lvl="0" indent="-457200" algn="l">
              <a:buFont typeface="+mj-lt"/>
              <a:buAutoNum type="alphaLcPeriod"/>
            </a:pPr>
            <a:r>
              <a:rPr lang="en-GB" sz="2000" dirty="0">
                <a:solidFill>
                  <a:schemeClr val="tx1"/>
                </a:solidFill>
              </a:rPr>
              <a:t>Determine any unknown inlet and outlet temperature and the heat transfer rates using an energy balance. </a:t>
            </a:r>
            <a:endParaRPr lang="en-US" sz="2000" dirty="0">
              <a:solidFill>
                <a:schemeClr val="tx1"/>
              </a:solidFill>
            </a:endParaRPr>
          </a:p>
          <a:p>
            <a:pPr marL="457200" lvl="0" indent="-457200" algn="l">
              <a:buFont typeface="+mj-lt"/>
              <a:buAutoNum type="alphaLcPeriod"/>
            </a:pPr>
            <a:r>
              <a:rPr lang="en-GB" sz="2000" dirty="0">
                <a:solidFill>
                  <a:schemeClr val="tx1"/>
                </a:solidFill>
              </a:rPr>
              <a:t>Calculate the log mean temperature difference and the correction factor, if necessary. </a:t>
            </a:r>
            <a:endParaRPr lang="en-US" sz="2000" dirty="0">
              <a:solidFill>
                <a:schemeClr val="tx1"/>
              </a:solidFill>
            </a:endParaRPr>
          </a:p>
          <a:p>
            <a:pPr marL="457200" lvl="0" indent="-457200" algn="l">
              <a:buFont typeface="+mj-lt"/>
              <a:buAutoNum type="alphaLcPeriod"/>
            </a:pPr>
            <a:r>
              <a:rPr lang="en-GB" sz="2000" dirty="0">
                <a:solidFill>
                  <a:schemeClr val="tx1"/>
                </a:solidFill>
              </a:rPr>
              <a:t>Obtain (select or calculate) the value of the overall heat transfer coefficient U.</a:t>
            </a:r>
            <a:endParaRPr lang="en-US" sz="2000" dirty="0">
              <a:solidFill>
                <a:schemeClr val="tx1"/>
              </a:solidFill>
            </a:endParaRPr>
          </a:p>
          <a:p>
            <a:pPr marL="457200" lvl="0" indent="-457200" algn="l">
              <a:buFont typeface="+mj-lt"/>
              <a:buAutoNum type="alphaLcPeriod"/>
            </a:pPr>
            <a:r>
              <a:rPr lang="en-GB" sz="2000" dirty="0">
                <a:solidFill>
                  <a:schemeClr val="tx1"/>
                </a:solidFill>
              </a:rPr>
              <a:t>Calculate the heat transfer surface area A. </a:t>
            </a:r>
          </a:p>
          <a:p>
            <a:pPr marL="457200" indent="-457200" algn="l"/>
            <a:r>
              <a:rPr lang="en-GB" sz="2000" b="1" i="1" dirty="0">
                <a:solidFill>
                  <a:schemeClr val="tx2"/>
                </a:solidFill>
              </a:rPr>
              <a:t>The task is completed by selecting a heat exchanger that has a heat transfer surface area equal to or larger than A. </a:t>
            </a:r>
            <a:endParaRPr lang="en-US" sz="2000" b="1" i="1" dirty="0">
              <a:solidFill>
                <a:schemeClr val="tx2"/>
              </a:solidFill>
            </a:endParaRPr>
          </a:p>
          <a:p>
            <a:pPr marL="457200" lvl="0" indent="-457200" algn="l"/>
            <a:endParaRPr lang="en-US" sz="2000" dirty="0">
              <a:solidFill>
                <a:schemeClr val="tx1"/>
              </a:solidFill>
            </a:endParaRPr>
          </a:p>
          <a:p>
            <a:pPr marL="457200" indent="-457200" algn="just">
              <a:buFont typeface="Wingdings" pitchFamily="2" charset="2"/>
              <a:buChar char="§"/>
            </a:pPr>
            <a:endParaRPr lang="en-US" sz="2000" b="1" dirty="0">
              <a:solidFill>
                <a:schemeClr val="tx1"/>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a:solidFill>
                  <a:srgbClr val="002060"/>
                </a:solidFill>
                <a:latin typeface="Times New Roman" pitchFamily="18" charset="0"/>
                <a:cs typeface="Times New Roman" pitchFamily="18" charset="0"/>
              </a:rPr>
              <a:t>PROF. F.K. FORSON; ME 366 LECTURE 9</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1"/>
            <a:ext cx="8534400" cy="533400"/>
          </a:xfrm>
        </p:spPr>
        <p:txBody>
          <a:bodyPr>
            <a:normAutofit fontScale="90000"/>
          </a:bodyPr>
          <a:lstStyle/>
          <a:p>
            <a:r>
              <a:rPr lang="en-US" sz="2400" b="1" dirty="0">
                <a:solidFill>
                  <a:srgbClr val="FF0000"/>
                </a:solidFill>
                <a:latin typeface="Arial Black" pitchFamily="34" charset="0"/>
              </a:rPr>
              <a:t>SESSION 2-6.2: THE EFFECTIVENESS – NTU METHOD</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304800" y="762000"/>
            <a:ext cx="8382000" cy="5638800"/>
          </a:xfrm>
        </p:spPr>
        <p:txBody>
          <a:bodyPr>
            <a:normAutofit/>
          </a:bodyPr>
          <a:lstStyle/>
          <a:p>
            <a:pPr marL="457200" indent="-457200" algn="just">
              <a:buFont typeface="Wingdings" pitchFamily="2" charset="2"/>
              <a:buChar char="§"/>
            </a:pPr>
            <a:r>
              <a:rPr lang="en-GB" sz="2000" dirty="0">
                <a:solidFill>
                  <a:schemeClr val="tx1"/>
                </a:solidFill>
              </a:rPr>
              <a:t>A second kind of problem encountered in heat exchanger analysis is the determination of </a:t>
            </a:r>
            <a:r>
              <a:rPr lang="en-GB" sz="2000" b="1" i="1" dirty="0">
                <a:solidFill>
                  <a:schemeClr val="tx2"/>
                </a:solidFill>
              </a:rPr>
              <a:t>heat transfer rate</a:t>
            </a:r>
            <a:r>
              <a:rPr lang="en-GB" sz="2000" b="1" dirty="0">
                <a:solidFill>
                  <a:schemeClr val="tx2"/>
                </a:solidFill>
              </a:rPr>
              <a:t> </a:t>
            </a:r>
            <a:r>
              <a:rPr lang="en-GB" sz="2000" dirty="0">
                <a:solidFill>
                  <a:schemeClr val="tx1"/>
                </a:solidFill>
              </a:rPr>
              <a:t>and the </a:t>
            </a:r>
            <a:r>
              <a:rPr lang="en-GB" sz="2000" b="1" i="1" dirty="0">
                <a:solidFill>
                  <a:schemeClr val="accent1">
                    <a:lumMod val="50000"/>
                  </a:schemeClr>
                </a:solidFill>
              </a:rPr>
              <a:t>unknown</a:t>
            </a:r>
            <a:r>
              <a:rPr lang="en-GB" sz="2000" dirty="0">
                <a:solidFill>
                  <a:schemeClr val="accent1">
                    <a:lumMod val="50000"/>
                  </a:schemeClr>
                </a:solidFill>
              </a:rPr>
              <a:t> </a:t>
            </a:r>
            <a:r>
              <a:rPr lang="en-GB" sz="2000" b="1" i="1" dirty="0">
                <a:solidFill>
                  <a:schemeClr val="tx2"/>
                </a:solidFill>
              </a:rPr>
              <a:t>outlet temperatures</a:t>
            </a:r>
            <a:r>
              <a:rPr lang="en-GB" sz="2000" b="1" dirty="0">
                <a:solidFill>
                  <a:schemeClr val="tx2"/>
                </a:solidFill>
              </a:rPr>
              <a:t> </a:t>
            </a:r>
            <a:r>
              <a:rPr lang="en-GB" sz="2000" dirty="0">
                <a:solidFill>
                  <a:schemeClr val="tx1"/>
                </a:solidFill>
              </a:rPr>
              <a:t>of both the hot and cold fluids for prescribed fluid mass flow rates and inlet temperatures when the </a:t>
            </a:r>
            <a:r>
              <a:rPr lang="en-GB" sz="2000" b="1" i="1" dirty="0">
                <a:solidFill>
                  <a:schemeClr val="tx2"/>
                </a:solidFill>
              </a:rPr>
              <a:t>type</a:t>
            </a:r>
            <a:r>
              <a:rPr lang="en-GB" sz="2000" dirty="0">
                <a:solidFill>
                  <a:schemeClr val="tx1"/>
                </a:solidFill>
              </a:rPr>
              <a:t> and </a:t>
            </a:r>
            <a:r>
              <a:rPr lang="en-GB" sz="2000" b="1" i="1" dirty="0">
                <a:solidFill>
                  <a:schemeClr val="tx2"/>
                </a:solidFill>
              </a:rPr>
              <a:t>size</a:t>
            </a:r>
            <a:r>
              <a:rPr lang="en-GB" sz="2000" i="1" dirty="0">
                <a:solidFill>
                  <a:schemeClr val="tx1"/>
                </a:solidFill>
              </a:rPr>
              <a:t> </a:t>
            </a:r>
            <a:r>
              <a:rPr lang="en-GB" sz="2000" dirty="0">
                <a:solidFill>
                  <a:schemeClr val="tx1"/>
                </a:solidFill>
              </a:rPr>
              <a:t>of the heat exchanger are specified. </a:t>
            </a:r>
            <a:r>
              <a:rPr lang="en-GB" sz="2000" b="1" dirty="0">
                <a:solidFill>
                  <a:schemeClr val="tx1"/>
                </a:solidFill>
              </a:rPr>
              <a:t>The effectiveness-NTU method is employed conveniently in this case</a:t>
            </a:r>
            <a:r>
              <a:rPr lang="en-GB" sz="2000" dirty="0">
                <a:solidFill>
                  <a:schemeClr val="tx1"/>
                </a:solidFill>
              </a:rPr>
              <a:t>.</a:t>
            </a:r>
          </a:p>
          <a:p>
            <a:pPr marL="457200" indent="-457200" algn="just">
              <a:buFont typeface="Wingdings" pitchFamily="2" charset="2"/>
              <a:buChar char="§"/>
            </a:pPr>
            <a:r>
              <a:rPr lang="en-GB" sz="2000" dirty="0"/>
              <a:t> </a:t>
            </a:r>
            <a:r>
              <a:rPr lang="en-GB" sz="2000" dirty="0">
                <a:solidFill>
                  <a:schemeClr val="tx1"/>
                </a:solidFill>
              </a:rPr>
              <a:t>This new method is based on a dimensionless parameter called the </a:t>
            </a:r>
            <a:r>
              <a:rPr lang="en-GB" sz="2000" b="1" dirty="0">
                <a:solidFill>
                  <a:schemeClr val="tx1"/>
                </a:solidFill>
              </a:rPr>
              <a:t>heat transfer effectiveness </a:t>
            </a:r>
            <a:r>
              <a:rPr lang="el-GR" sz="2000" b="1" dirty="0">
                <a:solidFill>
                  <a:schemeClr val="tx1"/>
                </a:solidFill>
              </a:rPr>
              <a:t>ε</a:t>
            </a:r>
            <a:r>
              <a:rPr lang="en-GB" sz="2000" dirty="0">
                <a:solidFill>
                  <a:schemeClr val="tx1"/>
                </a:solidFill>
              </a:rPr>
              <a:t> , defined as: </a:t>
            </a:r>
          </a:p>
          <a:p>
            <a:pPr marL="457200" indent="-457200" algn="just">
              <a:buFont typeface="Wingdings" pitchFamily="2" charset="2"/>
              <a:buChar char="§"/>
            </a:pPr>
            <a:endParaRPr lang="en-GB" sz="2000" dirty="0">
              <a:solidFill>
                <a:schemeClr val="tx1"/>
              </a:solidFill>
            </a:endParaRPr>
          </a:p>
          <a:p>
            <a:pPr marL="457200" indent="-457200" algn="just"/>
            <a:r>
              <a:rPr lang="en-GB" sz="2000" dirty="0">
                <a:solidFill>
                  <a:schemeClr val="tx1"/>
                </a:solidFill>
              </a:rPr>
              <a:t>                                                                                                                   </a:t>
            </a:r>
            <a:r>
              <a:rPr lang="en-GB" sz="2000" b="1" i="1" dirty="0">
                <a:solidFill>
                  <a:schemeClr val="tx1"/>
                </a:solidFill>
              </a:rPr>
              <a:t>(6.25)</a:t>
            </a:r>
          </a:p>
          <a:p>
            <a:pPr marL="457200" indent="-457200" algn="just"/>
            <a:endParaRPr lang="en-GB" sz="2000" b="1" i="1" dirty="0">
              <a:solidFill>
                <a:schemeClr val="tx1"/>
              </a:solidFill>
            </a:endParaRPr>
          </a:p>
          <a:p>
            <a:pPr marL="457200" indent="-457200" algn="just">
              <a:buFont typeface="Wingdings" pitchFamily="2" charset="2"/>
              <a:buChar char="§"/>
            </a:pPr>
            <a:r>
              <a:rPr lang="en-GB" sz="2000" dirty="0">
                <a:solidFill>
                  <a:schemeClr val="tx1"/>
                </a:solidFill>
              </a:rPr>
              <a:t>The actual heat transfer rate in a heat exchanger can be determined from an energy balance on the hot or cold fluid streams and can be expressed as, </a:t>
            </a:r>
          </a:p>
          <a:p>
            <a:pPr marL="457200" indent="-457200" algn="just"/>
            <a:r>
              <a:rPr lang="en-GB" sz="2000" b="1" i="1" dirty="0">
                <a:solidFill>
                  <a:schemeClr val="tx1"/>
                </a:solidFill>
              </a:rPr>
              <a:t>                                                                                                                 (6.26)</a:t>
            </a:r>
            <a:endParaRPr lang="en-US" sz="2000" b="1" i="1" dirty="0">
              <a:solidFill>
                <a:schemeClr val="tx1"/>
              </a:solidFill>
            </a:endParaRPr>
          </a:p>
          <a:p>
            <a:pPr algn="just"/>
            <a:endParaRPr lang="en-US" sz="2000" b="1" i="1" dirty="0">
              <a:solidFill>
                <a:schemeClr val="tx2"/>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a:solidFill>
                  <a:srgbClr val="002060"/>
                </a:solidFill>
                <a:latin typeface="Times New Roman" pitchFamily="18" charset="0"/>
                <a:cs typeface="Times New Roman" pitchFamily="18" charset="0"/>
              </a:rPr>
              <a:t>PROF. F.K. FORSON; ME 366 LECTURE 9</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74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17441" name="Object 1"/>
          <p:cNvGraphicFramePr>
            <a:graphicFrameLocks noChangeAspect="1"/>
          </p:cNvGraphicFramePr>
          <p:nvPr/>
        </p:nvGraphicFramePr>
        <p:xfrm>
          <a:off x="1419665" y="3539734"/>
          <a:ext cx="4648200" cy="685800"/>
        </p:xfrm>
        <a:graphic>
          <a:graphicData uri="http://schemas.openxmlformats.org/presentationml/2006/ole">
            <mc:AlternateContent xmlns:mc="http://schemas.openxmlformats.org/markup-compatibility/2006">
              <mc:Choice xmlns:v="urn:schemas-microsoft-com:vml" Requires="v">
                <p:oleObj name="Equation" r:id="rId3" imgW="2997200" imgH="457200" progId="Equation.3">
                  <p:embed/>
                </p:oleObj>
              </mc:Choice>
              <mc:Fallback>
                <p:oleObj name="Equation" r:id="rId3" imgW="2997200" imgH="457200" progId="Equation.3">
                  <p:embed/>
                  <p:pic>
                    <p:nvPicPr>
                      <p:cNvPr id="317441"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9665" y="3539734"/>
                        <a:ext cx="4648200"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744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17443" name="Object 3"/>
          <p:cNvGraphicFramePr>
            <a:graphicFrameLocks noChangeAspect="1"/>
          </p:cNvGraphicFramePr>
          <p:nvPr/>
        </p:nvGraphicFramePr>
        <p:xfrm>
          <a:off x="2209800" y="5029200"/>
          <a:ext cx="3886200" cy="457200"/>
        </p:xfrm>
        <a:graphic>
          <a:graphicData uri="http://schemas.openxmlformats.org/presentationml/2006/ole">
            <mc:AlternateContent xmlns:mc="http://schemas.openxmlformats.org/markup-compatibility/2006">
              <mc:Choice xmlns:v="urn:schemas-microsoft-com:vml" Requires="v">
                <p:oleObj name="Equation" r:id="rId5" imgW="2324100" imgH="254000" progId="Equation.3">
                  <p:embed/>
                </p:oleObj>
              </mc:Choice>
              <mc:Fallback>
                <p:oleObj name="Equation" r:id="rId5" imgW="2324100" imgH="254000" progId="Equation.3">
                  <p:embed/>
                  <p:pic>
                    <p:nvPicPr>
                      <p:cNvPr id="31744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5029200"/>
                        <a:ext cx="38862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1"/>
            <a:ext cx="8534400" cy="533400"/>
          </a:xfrm>
        </p:spPr>
        <p:txBody>
          <a:bodyPr>
            <a:normAutofit fontScale="90000"/>
          </a:bodyPr>
          <a:lstStyle/>
          <a:p>
            <a:r>
              <a:rPr lang="en-US" sz="2400" b="1" dirty="0">
                <a:solidFill>
                  <a:srgbClr val="FF0000"/>
                </a:solidFill>
                <a:latin typeface="Arial Black" pitchFamily="34" charset="0"/>
              </a:rPr>
              <a:t>SESSION 2-6.2: THE EFFECTIVENESS – NTU METHOD</a:t>
            </a:r>
            <a:endParaRPr lang="en-US" sz="2400" b="1" i="1" dirty="0">
              <a:solidFill>
                <a:srgbClr val="FF0000"/>
              </a:solidFill>
              <a:latin typeface="Arial Black" pitchFamily="34" charset="0"/>
            </a:endParaRPr>
          </a:p>
        </p:txBody>
      </p:sp>
      <mc:AlternateContent xmlns:mc="http://schemas.openxmlformats.org/markup-compatibility/2006" xmlns:a14="http://schemas.microsoft.com/office/drawing/2010/main">
        <mc:Choice Requires="a14">
          <p:sp>
            <p:nvSpPr>
              <p:cNvPr id="3" name="Subtitle 2"/>
              <p:cNvSpPr>
                <a:spLocks noGrp="1"/>
              </p:cNvSpPr>
              <p:nvPr>
                <p:ph type="subTitle" idx="1"/>
              </p:nvPr>
            </p:nvSpPr>
            <p:spPr>
              <a:xfrm>
                <a:off x="304800" y="609601"/>
                <a:ext cx="8382000" cy="5791199"/>
              </a:xfrm>
            </p:spPr>
            <p:txBody>
              <a:bodyPr>
                <a:normAutofit fontScale="92500" lnSpcReduction="10000"/>
              </a:bodyPr>
              <a:lstStyle/>
              <a:p>
                <a:pPr algn="just"/>
                <a:r>
                  <a:rPr lang="en-GB" sz="2000" b="1" i="1" dirty="0">
                    <a:solidFill>
                      <a:schemeClr val="tx2"/>
                    </a:solidFill>
                  </a:rPr>
                  <a:t>ALTERNATIVE DEFINITION of Heat Transfer Effectiveness </a:t>
                </a:r>
                <a:r>
                  <a:rPr lang="el-GR" sz="2000" b="1" i="1" dirty="0">
                    <a:solidFill>
                      <a:schemeClr val="tx2"/>
                    </a:solidFill>
                  </a:rPr>
                  <a:t>Ε </a:t>
                </a:r>
                <a:endParaRPr lang="en-GB" sz="2000" b="1" i="1" dirty="0">
                  <a:solidFill>
                    <a:schemeClr val="tx2"/>
                  </a:solidFill>
                </a:endParaRPr>
              </a:p>
              <a:p>
                <a:pPr marL="457200" indent="-457200" algn="just">
                  <a:buFont typeface="Wingdings" pitchFamily="2" charset="2"/>
                  <a:buChar char="§"/>
                </a:pPr>
                <a:r>
                  <a:rPr lang="en-GB" sz="2000" b="1" i="1" dirty="0">
                    <a:solidFill>
                      <a:schemeClr val="tx2"/>
                    </a:solidFill>
                  </a:rPr>
                  <a:t>The maximum temperature difference in a heat exchanger is the difference between the inlet temperatures of the hot and cold fluids.</a:t>
                </a:r>
              </a:p>
              <a:p>
                <a:pPr algn="just"/>
                <a:endParaRPr lang="en-GB" sz="2000" b="1" i="1" dirty="0">
                  <a:solidFill>
                    <a:schemeClr val="tx2"/>
                  </a:solidFill>
                </a:endParaRPr>
              </a:p>
              <a:p>
                <a14:m>
                  <m:oMath xmlns:m="http://schemas.openxmlformats.org/officeDocument/2006/math">
                    <m:r>
                      <a:rPr lang="en-GB" sz="2400" b="1" i="1" smtClean="0">
                        <a:solidFill>
                          <a:schemeClr val="tx2"/>
                        </a:solidFill>
                        <a:latin typeface="Cambria Math" panose="02040503050406030204" pitchFamily="18" charset="0"/>
                        <a:ea typeface="Cambria Math" panose="02040503050406030204" pitchFamily="18" charset="0"/>
                      </a:rPr>
                      <m:t>∆</m:t>
                    </m:r>
                    <m:sSub>
                      <m:sSubPr>
                        <m:ctrlPr>
                          <a:rPr lang="en-GB" sz="2400" b="1" i="1" smtClean="0">
                            <a:solidFill>
                              <a:schemeClr val="tx2"/>
                            </a:solidFill>
                            <a:latin typeface="Cambria Math" panose="02040503050406030204" pitchFamily="18" charset="0"/>
                            <a:ea typeface="Cambria Math" panose="02040503050406030204" pitchFamily="18" charset="0"/>
                          </a:rPr>
                        </m:ctrlPr>
                      </m:sSubPr>
                      <m:e>
                        <m:r>
                          <a:rPr lang="en-US" sz="2400" b="1" i="1" smtClean="0">
                            <a:solidFill>
                              <a:schemeClr val="tx2"/>
                            </a:solidFill>
                            <a:latin typeface="Cambria Math" panose="02040503050406030204" pitchFamily="18" charset="0"/>
                            <a:ea typeface="Cambria Math" panose="02040503050406030204" pitchFamily="18" charset="0"/>
                          </a:rPr>
                          <m:t>𝑻</m:t>
                        </m:r>
                      </m:e>
                      <m:sub>
                        <m:r>
                          <a:rPr lang="en-US" sz="2400" b="1" i="1" smtClean="0">
                            <a:solidFill>
                              <a:schemeClr val="tx2"/>
                            </a:solidFill>
                            <a:latin typeface="Cambria Math" panose="02040503050406030204" pitchFamily="18" charset="0"/>
                            <a:ea typeface="Cambria Math" panose="02040503050406030204" pitchFamily="18" charset="0"/>
                          </a:rPr>
                          <m:t>𝒎𝒂𝒙</m:t>
                        </m:r>
                      </m:sub>
                    </m:sSub>
                    <m:r>
                      <a:rPr lang="en-US" sz="2400" b="1" i="1" smtClean="0">
                        <a:solidFill>
                          <a:schemeClr val="tx2"/>
                        </a:solidFill>
                        <a:latin typeface="Cambria Math" panose="02040503050406030204" pitchFamily="18" charset="0"/>
                        <a:ea typeface="Cambria Math" panose="02040503050406030204" pitchFamily="18" charset="0"/>
                      </a:rPr>
                      <m:t>=</m:t>
                    </m:r>
                    <m:sSub>
                      <m:sSubPr>
                        <m:ctrlPr>
                          <a:rPr lang="en-GB" sz="2400" b="1" i="1">
                            <a:solidFill>
                              <a:schemeClr val="tx2"/>
                            </a:solidFill>
                            <a:latin typeface="Cambria Math" panose="02040503050406030204" pitchFamily="18" charset="0"/>
                            <a:ea typeface="Cambria Math" panose="02040503050406030204" pitchFamily="18" charset="0"/>
                          </a:rPr>
                        </m:ctrlPr>
                      </m:sSubPr>
                      <m:e>
                        <m:r>
                          <a:rPr lang="en-US" sz="2400" b="1" i="1">
                            <a:solidFill>
                              <a:schemeClr val="tx2"/>
                            </a:solidFill>
                            <a:latin typeface="Cambria Math" panose="02040503050406030204" pitchFamily="18" charset="0"/>
                            <a:ea typeface="Cambria Math" panose="02040503050406030204" pitchFamily="18" charset="0"/>
                          </a:rPr>
                          <m:t>𝑻</m:t>
                        </m:r>
                      </m:e>
                      <m:sub>
                        <m:r>
                          <a:rPr lang="en-US" sz="2400" b="1" i="1" smtClean="0">
                            <a:solidFill>
                              <a:schemeClr val="tx2"/>
                            </a:solidFill>
                            <a:latin typeface="Cambria Math" panose="02040503050406030204" pitchFamily="18" charset="0"/>
                            <a:ea typeface="Cambria Math" panose="02040503050406030204" pitchFamily="18" charset="0"/>
                          </a:rPr>
                          <m:t>𝒉</m:t>
                        </m:r>
                        <m:r>
                          <a:rPr lang="en-US" sz="2400" b="1" i="1" smtClean="0">
                            <a:solidFill>
                              <a:schemeClr val="tx2"/>
                            </a:solidFill>
                            <a:latin typeface="Cambria Math" panose="02040503050406030204" pitchFamily="18" charset="0"/>
                            <a:ea typeface="Cambria Math" panose="02040503050406030204" pitchFamily="18" charset="0"/>
                          </a:rPr>
                          <m:t>, </m:t>
                        </m:r>
                        <m:r>
                          <a:rPr lang="en-US" sz="2400" b="1" i="1" smtClean="0">
                            <a:solidFill>
                              <a:schemeClr val="tx2"/>
                            </a:solidFill>
                            <a:latin typeface="Cambria Math" panose="02040503050406030204" pitchFamily="18" charset="0"/>
                            <a:ea typeface="Cambria Math" panose="02040503050406030204" pitchFamily="18" charset="0"/>
                          </a:rPr>
                          <m:t>𝒊𝒏</m:t>
                        </m:r>
                      </m:sub>
                    </m:sSub>
                  </m:oMath>
                </a14:m>
                <a:r>
                  <a:rPr lang="en-GB" sz="2400" b="1" i="1" dirty="0">
                    <a:solidFill>
                      <a:schemeClr val="tx2"/>
                    </a:solidFill>
                  </a:rPr>
                  <a:t> - </a:t>
                </a:r>
                <a14:m>
                  <m:oMath xmlns:m="http://schemas.openxmlformats.org/officeDocument/2006/math">
                    <m:sSub>
                      <m:sSubPr>
                        <m:ctrlPr>
                          <a:rPr lang="en-GB" sz="2400" b="1" i="1">
                            <a:solidFill>
                              <a:schemeClr val="tx2"/>
                            </a:solidFill>
                            <a:latin typeface="Cambria Math" panose="02040503050406030204" pitchFamily="18" charset="0"/>
                            <a:ea typeface="Cambria Math" panose="02040503050406030204" pitchFamily="18" charset="0"/>
                          </a:rPr>
                        </m:ctrlPr>
                      </m:sSubPr>
                      <m:e>
                        <m:r>
                          <a:rPr lang="en-US" sz="2400" b="1" i="1">
                            <a:solidFill>
                              <a:schemeClr val="tx2"/>
                            </a:solidFill>
                            <a:latin typeface="Cambria Math" panose="02040503050406030204" pitchFamily="18" charset="0"/>
                            <a:ea typeface="Cambria Math" panose="02040503050406030204" pitchFamily="18" charset="0"/>
                          </a:rPr>
                          <m:t>𝑻</m:t>
                        </m:r>
                      </m:e>
                      <m:sub>
                        <m:r>
                          <a:rPr lang="en-US" sz="2400" b="1" i="1" smtClean="0">
                            <a:solidFill>
                              <a:schemeClr val="tx2"/>
                            </a:solidFill>
                            <a:latin typeface="Cambria Math" panose="02040503050406030204" pitchFamily="18" charset="0"/>
                            <a:ea typeface="Cambria Math" panose="02040503050406030204" pitchFamily="18" charset="0"/>
                          </a:rPr>
                          <m:t>𝒄</m:t>
                        </m:r>
                        <m:r>
                          <a:rPr lang="en-US" sz="2400" b="1" i="1" smtClean="0">
                            <a:solidFill>
                              <a:schemeClr val="tx2"/>
                            </a:solidFill>
                            <a:latin typeface="Cambria Math" panose="02040503050406030204" pitchFamily="18" charset="0"/>
                            <a:ea typeface="Cambria Math" panose="02040503050406030204" pitchFamily="18" charset="0"/>
                          </a:rPr>
                          <m:t>,</m:t>
                        </m:r>
                        <m:r>
                          <a:rPr lang="en-US" sz="2400" b="1" i="1" smtClean="0">
                            <a:solidFill>
                              <a:schemeClr val="tx2"/>
                            </a:solidFill>
                            <a:latin typeface="Cambria Math" panose="02040503050406030204" pitchFamily="18" charset="0"/>
                            <a:ea typeface="Cambria Math" panose="02040503050406030204" pitchFamily="18" charset="0"/>
                          </a:rPr>
                          <m:t>𝒊𝒏</m:t>
                        </m:r>
                      </m:sub>
                    </m:sSub>
                  </m:oMath>
                </a14:m>
                <a:r>
                  <a:rPr lang="en-GB" sz="2400" b="1" i="1" dirty="0">
                    <a:solidFill>
                      <a:schemeClr val="tx2"/>
                    </a:solidFill>
                  </a:rPr>
                  <a:t> </a:t>
                </a:r>
              </a:p>
              <a:p>
                <a:endParaRPr lang="en-GB" sz="2400" b="1" i="1" dirty="0">
                  <a:solidFill>
                    <a:schemeClr val="tx2"/>
                  </a:solidFill>
                </a:endParaRPr>
              </a:p>
              <a:p>
                <a:pPr algn="just"/>
                <a:r>
                  <a:rPr lang="en-GB" sz="2000" dirty="0">
                    <a:solidFill>
                      <a:schemeClr val="tx2"/>
                    </a:solidFill>
                  </a:rPr>
                  <a:t>Determine</a:t>
                </a:r>
                <a:r>
                  <a:rPr lang="en-GB" sz="2000" b="1" i="1" dirty="0">
                    <a:solidFill>
                      <a:schemeClr val="tx2"/>
                    </a:solidFill>
                  </a:rPr>
                  <a:t> </a:t>
                </a:r>
                <a:r>
                  <a:rPr lang="en-GB" sz="2000" b="1" i="1" dirty="0" err="1">
                    <a:solidFill>
                      <a:schemeClr val="tx2"/>
                    </a:solidFill>
                  </a:rPr>
                  <a:t>C</a:t>
                </a:r>
                <a:r>
                  <a:rPr lang="en-GB" sz="2000" b="1" i="1" baseline="-25000" dirty="0" err="1">
                    <a:solidFill>
                      <a:schemeClr val="tx2"/>
                    </a:solidFill>
                  </a:rPr>
                  <a:t>min</a:t>
                </a:r>
                <a:r>
                  <a:rPr lang="en-GB" sz="2000" b="1" i="1" baseline="-25000" dirty="0">
                    <a:solidFill>
                      <a:schemeClr val="tx2"/>
                    </a:solidFill>
                  </a:rPr>
                  <a:t> </a:t>
                </a:r>
                <a:r>
                  <a:rPr lang="en-GB" sz="2000" b="1" i="1" dirty="0">
                    <a:solidFill>
                      <a:schemeClr val="tx2"/>
                    </a:solidFill>
                  </a:rPr>
                  <a:t>and </a:t>
                </a:r>
                <a:r>
                  <a:rPr lang="en-GB" sz="2000" b="1" i="1" dirty="0" err="1">
                    <a:solidFill>
                      <a:schemeClr val="tx2"/>
                    </a:solidFill>
                  </a:rPr>
                  <a:t>C</a:t>
                </a:r>
                <a:r>
                  <a:rPr lang="en-GB" sz="2000" b="1" i="1" baseline="-25000" dirty="0" err="1">
                    <a:solidFill>
                      <a:schemeClr val="tx2"/>
                    </a:solidFill>
                  </a:rPr>
                  <a:t>max</a:t>
                </a:r>
                <a:r>
                  <a:rPr lang="en-GB" sz="2000" b="1" i="1" dirty="0">
                    <a:solidFill>
                      <a:schemeClr val="tx2"/>
                    </a:solidFill>
                  </a:rPr>
                  <a:t> </a:t>
                </a:r>
              </a:p>
              <a:p>
                <a:pPr algn="just"/>
                <a:r>
                  <a:rPr lang="en-GB" sz="2000" b="1" i="1" dirty="0">
                    <a:solidFill>
                      <a:schemeClr val="tx2"/>
                    </a:solidFill>
                  </a:rPr>
                  <a:t>i.e. </a:t>
                </a:r>
                <a:r>
                  <a:rPr lang="en-GB" sz="2000" b="1" i="1" dirty="0" err="1">
                    <a:solidFill>
                      <a:schemeClr val="tx2"/>
                    </a:solidFill>
                  </a:rPr>
                  <a:t>C</a:t>
                </a:r>
                <a:r>
                  <a:rPr lang="en-GB" sz="2000" b="1" i="1" baseline="-25000" dirty="0" err="1">
                    <a:solidFill>
                      <a:schemeClr val="tx2"/>
                    </a:solidFill>
                  </a:rPr>
                  <a:t>min</a:t>
                </a:r>
                <a:r>
                  <a:rPr lang="en-GB" sz="2000" b="1" i="1" baseline="-25000" dirty="0">
                    <a:solidFill>
                      <a:schemeClr val="tx2"/>
                    </a:solidFill>
                  </a:rPr>
                  <a:t> </a:t>
                </a:r>
                <a:r>
                  <a:rPr lang="en-GB" sz="2000" dirty="0">
                    <a:solidFill>
                      <a:schemeClr val="tx2"/>
                    </a:solidFill>
                  </a:rPr>
                  <a:t>= min of </a:t>
                </a:r>
                <a14:m>
                  <m:oMath xmlns:m="http://schemas.openxmlformats.org/officeDocument/2006/math">
                    <m:sSub>
                      <m:sSubPr>
                        <m:ctrlPr>
                          <a:rPr lang="en-GB" sz="2000" b="1" i="1" dirty="0" smtClean="0">
                            <a:solidFill>
                              <a:schemeClr val="tx2"/>
                            </a:solidFill>
                            <a:latin typeface="Cambria Math" panose="02040503050406030204" pitchFamily="18" charset="0"/>
                          </a:rPr>
                        </m:ctrlPr>
                      </m:sSubPr>
                      <m:e>
                        <m:r>
                          <a:rPr lang="en-GB" sz="2000" b="1" i="1" dirty="0">
                            <a:solidFill>
                              <a:schemeClr val="tx2"/>
                            </a:solidFill>
                            <a:latin typeface="Cambria Math" panose="02040503050406030204" pitchFamily="18" charset="0"/>
                          </a:rPr>
                          <m:t>ṁ</m:t>
                        </m:r>
                      </m:e>
                      <m:sub>
                        <m:r>
                          <a:rPr lang="en-US" sz="2000" b="1" i="1" dirty="0" smtClean="0">
                            <a:solidFill>
                              <a:schemeClr val="tx2"/>
                            </a:solidFill>
                            <a:latin typeface="Cambria Math" panose="02040503050406030204" pitchFamily="18" charset="0"/>
                          </a:rPr>
                          <m:t>𝒄</m:t>
                        </m:r>
                      </m:sub>
                    </m:sSub>
                    <m:sSub>
                      <m:sSubPr>
                        <m:ctrlPr>
                          <a:rPr lang="en-GB" sz="2000" b="1" i="1" dirty="0" smtClean="0">
                            <a:solidFill>
                              <a:schemeClr val="tx2"/>
                            </a:solidFill>
                            <a:latin typeface="Cambria Math" panose="02040503050406030204" pitchFamily="18" charset="0"/>
                          </a:rPr>
                        </m:ctrlPr>
                      </m:sSubPr>
                      <m:e>
                        <m:r>
                          <a:rPr lang="en-US" sz="2000" b="1" i="1" dirty="0" smtClean="0">
                            <a:solidFill>
                              <a:schemeClr val="tx2"/>
                            </a:solidFill>
                            <a:latin typeface="Cambria Math" panose="02040503050406030204" pitchFamily="18" charset="0"/>
                          </a:rPr>
                          <m:t>𝑪</m:t>
                        </m:r>
                      </m:e>
                      <m:sub>
                        <m:r>
                          <a:rPr lang="en-US" sz="2000" b="1" i="1" dirty="0" smtClean="0">
                            <a:solidFill>
                              <a:schemeClr val="tx2"/>
                            </a:solidFill>
                            <a:latin typeface="Cambria Math" panose="02040503050406030204" pitchFamily="18" charset="0"/>
                          </a:rPr>
                          <m:t>𝒄</m:t>
                        </m:r>
                        <m:r>
                          <a:rPr lang="en-US" sz="2000" b="1" i="1" dirty="0" smtClean="0">
                            <a:solidFill>
                              <a:schemeClr val="tx2"/>
                            </a:solidFill>
                            <a:latin typeface="Cambria Math" panose="02040503050406030204" pitchFamily="18" charset="0"/>
                          </a:rPr>
                          <m:t> </m:t>
                        </m:r>
                      </m:sub>
                    </m:sSub>
                  </m:oMath>
                </a14:m>
                <a:r>
                  <a:rPr lang="en-GB" sz="2000" dirty="0">
                    <a:solidFill>
                      <a:schemeClr val="tx2"/>
                    </a:solidFill>
                  </a:rPr>
                  <a:t>and</a:t>
                </a:r>
                <a:r>
                  <a:rPr lang="en-GB" sz="2000" b="1" i="1" dirty="0">
                    <a:solidFill>
                      <a:schemeClr val="tx2"/>
                    </a:solidFill>
                  </a:rPr>
                  <a:t> </a:t>
                </a:r>
                <a14:m>
                  <m:oMath xmlns:m="http://schemas.openxmlformats.org/officeDocument/2006/math">
                    <m:sSub>
                      <m:sSubPr>
                        <m:ctrlPr>
                          <a:rPr lang="en-GB" sz="2000" b="1" i="1" dirty="0">
                            <a:solidFill>
                              <a:schemeClr val="tx2"/>
                            </a:solidFill>
                            <a:latin typeface="Cambria Math" panose="02040503050406030204" pitchFamily="18" charset="0"/>
                          </a:rPr>
                        </m:ctrlPr>
                      </m:sSubPr>
                      <m:e>
                        <m:r>
                          <a:rPr lang="en-GB" sz="2000" b="1" i="1" dirty="0">
                            <a:solidFill>
                              <a:schemeClr val="tx2"/>
                            </a:solidFill>
                            <a:latin typeface="Cambria Math" panose="02040503050406030204" pitchFamily="18" charset="0"/>
                          </a:rPr>
                          <m:t>ṁ</m:t>
                        </m:r>
                      </m:e>
                      <m:sub>
                        <m:r>
                          <a:rPr lang="en-US" sz="2000" b="1" i="1" dirty="0" smtClean="0">
                            <a:solidFill>
                              <a:schemeClr val="tx2"/>
                            </a:solidFill>
                            <a:latin typeface="Cambria Math" panose="02040503050406030204" pitchFamily="18" charset="0"/>
                          </a:rPr>
                          <m:t>𝒉</m:t>
                        </m:r>
                      </m:sub>
                    </m:sSub>
                    <m:sSub>
                      <m:sSubPr>
                        <m:ctrlPr>
                          <a:rPr lang="en-GB" sz="2000" b="1" i="1" dirty="0">
                            <a:solidFill>
                              <a:schemeClr val="tx2"/>
                            </a:solidFill>
                            <a:latin typeface="Cambria Math" panose="02040503050406030204" pitchFamily="18" charset="0"/>
                          </a:rPr>
                        </m:ctrlPr>
                      </m:sSubPr>
                      <m:e>
                        <m:r>
                          <a:rPr lang="en-US" sz="2000" b="1" i="1" dirty="0">
                            <a:solidFill>
                              <a:schemeClr val="tx2"/>
                            </a:solidFill>
                            <a:latin typeface="Cambria Math" panose="02040503050406030204" pitchFamily="18" charset="0"/>
                          </a:rPr>
                          <m:t>𝑪</m:t>
                        </m:r>
                      </m:e>
                      <m:sub>
                        <m:r>
                          <a:rPr lang="en-US" sz="2000" b="1" i="1" dirty="0" smtClean="0">
                            <a:solidFill>
                              <a:schemeClr val="tx2"/>
                            </a:solidFill>
                            <a:latin typeface="Cambria Math" panose="02040503050406030204" pitchFamily="18" charset="0"/>
                          </a:rPr>
                          <m:t>𝒉</m:t>
                        </m:r>
                        <m:r>
                          <a:rPr lang="en-US" sz="2000" b="1" i="1" dirty="0">
                            <a:solidFill>
                              <a:schemeClr val="tx2"/>
                            </a:solidFill>
                            <a:latin typeface="Cambria Math" panose="02040503050406030204" pitchFamily="18" charset="0"/>
                          </a:rPr>
                          <m:t> </m:t>
                        </m:r>
                      </m:sub>
                    </m:sSub>
                  </m:oMath>
                </a14:m>
                <a:r>
                  <a:rPr lang="en-GB" sz="2000" dirty="0">
                    <a:solidFill>
                      <a:schemeClr val="tx2"/>
                    </a:solidFill>
                  </a:rPr>
                  <a:t>and</a:t>
                </a:r>
                <a:r>
                  <a:rPr lang="en-GB" sz="2000" b="1" i="1" dirty="0">
                    <a:solidFill>
                      <a:schemeClr val="tx2"/>
                    </a:solidFill>
                  </a:rPr>
                  <a:t> </a:t>
                </a:r>
                <a:r>
                  <a:rPr lang="en-GB" sz="2000" b="1" i="1" dirty="0" err="1">
                    <a:solidFill>
                      <a:schemeClr val="tx2"/>
                    </a:solidFill>
                  </a:rPr>
                  <a:t>C</a:t>
                </a:r>
                <a:r>
                  <a:rPr lang="en-GB" sz="2000" b="1" i="1" baseline="-25000" dirty="0" err="1">
                    <a:solidFill>
                      <a:schemeClr val="tx2"/>
                    </a:solidFill>
                  </a:rPr>
                  <a:t>max</a:t>
                </a:r>
                <a:r>
                  <a:rPr lang="en-GB" sz="2000" baseline="-25000" dirty="0">
                    <a:solidFill>
                      <a:schemeClr val="tx2"/>
                    </a:solidFill>
                  </a:rPr>
                  <a:t> </a:t>
                </a:r>
                <a:r>
                  <a:rPr lang="en-GB" sz="2000" dirty="0">
                    <a:solidFill>
                      <a:schemeClr val="tx2"/>
                    </a:solidFill>
                  </a:rPr>
                  <a:t>= max of </a:t>
                </a:r>
                <a14:m>
                  <m:oMath xmlns:m="http://schemas.openxmlformats.org/officeDocument/2006/math">
                    <m:sSub>
                      <m:sSubPr>
                        <m:ctrlPr>
                          <a:rPr lang="en-GB" sz="2000" b="1" i="1" dirty="0">
                            <a:solidFill>
                              <a:schemeClr val="tx2"/>
                            </a:solidFill>
                            <a:latin typeface="Cambria Math" panose="02040503050406030204" pitchFamily="18" charset="0"/>
                          </a:rPr>
                        </m:ctrlPr>
                      </m:sSubPr>
                      <m:e>
                        <m:r>
                          <a:rPr lang="en-GB" sz="2000" b="1" i="1" dirty="0">
                            <a:solidFill>
                              <a:schemeClr val="tx2"/>
                            </a:solidFill>
                            <a:latin typeface="Cambria Math" panose="02040503050406030204" pitchFamily="18" charset="0"/>
                          </a:rPr>
                          <m:t>ṁ</m:t>
                        </m:r>
                      </m:e>
                      <m:sub>
                        <m:r>
                          <a:rPr lang="en-US" sz="2000" b="1" i="1" dirty="0">
                            <a:solidFill>
                              <a:schemeClr val="tx2"/>
                            </a:solidFill>
                            <a:latin typeface="Cambria Math" panose="02040503050406030204" pitchFamily="18" charset="0"/>
                          </a:rPr>
                          <m:t>𝒄</m:t>
                        </m:r>
                      </m:sub>
                    </m:sSub>
                    <m:sSub>
                      <m:sSubPr>
                        <m:ctrlPr>
                          <a:rPr lang="en-GB" sz="2000" b="1" i="1" dirty="0">
                            <a:solidFill>
                              <a:schemeClr val="tx2"/>
                            </a:solidFill>
                            <a:latin typeface="Cambria Math" panose="02040503050406030204" pitchFamily="18" charset="0"/>
                          </a:rPr>
                        </m:ctrlPr>
                      </m:sSubPr>
                      <m:e>
                        <m:r>
                          <a:rPr lang="en-US" sz="2000" b="1" i="1" dirty="0">
                            <a:solidFill>
                              <a:schemeClr val="tx2"/>
                            </a:solidFill>
                            <a:latin typeface="Cambria Math" panose="02040503050406030204" pitchFamily="18" charset="0"/>
                          </a:rPr>
                          <m:t>𝑪</m:t>
                        </m:r>
                      </m:e>
                      <m:sub>
                        <m:r>
                          <a:rPr lang="en-US" sz="2000" b="1" i="1" dirty="0">
                            <a:solidFill>
                              <a:schemeClr val="tx2"/>
                            </a:solidFill>
                            <a:latin typeface="Cambria Math" panose="02040503050406030204" pitchFamily="18" charset="0"/>
                          </a:rPr>
                          <m:t>𝒄</m:t>
                        </m:r>
                        <m:r>
                          <a:rPr lang="en-US" sz="2000" b="1" i="1" dirty="0">
                            <a:solidFill>
                              <a:schemeClr val="tx2"/>
                            </a:solidFill>
                            <a:latin typeface="Cambria Math" panose="02040503050406030204" pitchFamily="18" charset="0"/>
                          </a:rPr>
                          <m:t> </m:t>
                        </m:r>
                      </m:sub>
                    </m:sSub>
                  </m:oMath>
                </a14:m>
                <a:r>
                  <a:rPr lang="en-GB" sz="2000" dirty="0">
                    <a:solidFill>
                      <a:schemeClr val="tx2"/>
                    </a:solidFill>
                  </a:rPr>
                  <a:t>and</a:t>
                </a:r>
                <a:r>
                  <a:rPr lang="en-GB" sz="2000" b="1" i="1" dirty="0">
                    <a:solidFill>
                      <a:schemeClr val="tx2"/>
                    </a:solidFill>
                  </a:rPr>
                  <a:t> </a:t>
                </a:r>
                <a14:m>
                  <m:oMath xmlns:m="http://schemas.openxmlformats.org/officeDocument/2006/math">
                    <m:sSub>
                      <m:sSubPr>
                        <m:ctrlPr>
                          <a:rPr lang="en-GB" sz="2000" b="1" i="1" dirty="0">
                            <a:solidFill>
                              <a:schemeClr val="tx2"/>
                            </a:solidFill>
                            <a:latin typeface="Cambria Math" panose="02040503050406030204" pitchFamily="18" charset="0"/>
                          </a:rPr>
                        </m:ctrlPr>
                      </m:sSubPr>
                      <m:e>
                        <m:r>
                          <a:rPr lang="en-GB" sz="2000" b="1" i="1" dirty="0">
                            <a:solidFill>
                              <a:schemeClr val="tx2"/>
                            </a:solidFill>
                            <a:latin typeface="Cambria Math" panose="02040503050406030204" pitchFamily="18" charset="0"/>
                          </a:rPr>
                          <m:t>ṁ</m:t>
                        </m:r>
                      </m:e>
                      <m:sub>
                        <m:r>
                          <a:rPr lang="en-US" sz="2000" b="1" i="1" dirty="0">
                            <a:solidFill>
                              <a:schemeClr val="tx2"/>
                            </a:solidFill>
                            <a:latin typeface="Cambria Math" panose="02040503050406030204" pitchFamily="18" charset="0"/>
                          </a:rPr>
                          <m:t>𝒉</m:t>
                        </m:r>
                      </m:sub>
                    </m:sSub>
                    <m:sSub>
                      <m:sSubPr>
                        <m:ctrlPr>
                          <a:rPr lang="en-GB" sz="2000" b="1" i="1" dirty="0">
                            <a:solidFill>
                              <a:schemeClr val="tx2"/>
                            </a:solidFill>
                            <a:latin typeface="Cambria Math" panose="02040503050406030204" pitchFamily="18" charset="0"/>
                          </a:rPr>
                        </m:ctrlPr>
                      </m:sSubPr>
                      <m:e>
                        <m:r>
                          <a:rPr lang="en-US" sz="2000" b="1" i="1" dirty="0">
                            <a:solidFill>
                              <a:schemeClr val="tx2"/>
                            </a:solidFill>
                            <a:latin typeface="Cambria Math" panose="02040503050406030204" pitchFamily="18" charset="0"/>
                          </a:rPr>
                          <m:t>𝑪</m:t>
                        </m:r>
                      </m:e>
                      <m:sub>
                        <m:r>
                          <a:rPr lang="en-US" sz="2000" b="1" i="1" dirty="0">
                            <a:solidFill>
                              <a:schemeClr val="tx2"/>
                            </a:solidFill>
                            <a:latin typeface="Cambria Math" panose="02040503050406030204" pitchFamily="18" charset="0"/>
                          </a:rPr>
                          <m:t>𝒉</m:t>
                        </m:r>
                        <m:r>
                          <a:rPr lang="en-US" sz="2000" b="1" i="1" dirty="0">
                            <a:solidFill>
                              <a:schemeClr val="tx2"/>
                            </a:solidFill>
                            <a:latin typeface="Cambria Math" panose="02040503050406030204" pitchFamily="18" charset="0"/>
                          </a:rPr>
                          <m:t> </m:t>
                        </m:r>
                      </m:sub>
                    </m:sSub>
                  </m:oMath>
                </a14:m>
                <a:endParaRPr lang="en-GB" sz="2000" b="1" i="1" dirty="0">
                  <a:solidFill>
                    <a:schemeClr val="tx2"/>
                  </a:solidFill>
                </a:endParaRPr>
              </a:p>
              <a:p>
                <a:pPr algn="just"/>
                <a:r>
                  <a:rPr lang="en-GB" sz="2000" dirty="0">
                    <a:solidFill>
                      <a:schemeClr val="tx2"/>
                    </a:solidFill>
                  </a:rPr>
                  <a:t>The fluid with </a:t>
                </a:r>
                <a:r>
                  <a:rPr lang="en-GB" sz="2000" b="1" i="1" dirty="0" err="1">
                    <a:solidFill>
                      <a:schemeClr val="tx2"/>
                    </a:solidFill>
                  </a:rPr>
                  <a:t>C</a:t>
                </a:r>
                <a:r>
                  <a:rPr lang="en-GB" sz="2000" b="1" i="1" baseline="-25000" dirty="0" err="1">
                    <a:solidFill>
                      <a:schemeClr val="tx2"/>
                    </a:solidFill>
                  </a:rPr>
                  <a:t>min</a:t>
                </a:r>
                <a:r>
                  <a:rPr lang="en-GB" sz="2000" b="1" i="1" baseline="-25000" dirty="0">
                    <a:solidFill>
                      <a:schemeClr val="tx2"/>
                    </a:solidFill>
                  </a:rPr>
                  <a:t>  </a:t>
                </a:r>
                <a:r>
                  <a:rPr lang="en-GB" sz="2000" dirty="0">
                    <a:solidFill>
                      <a:schemeClr val="tx2"/>
                    </a:solidFill>
                  </a:rPr>
                  <a:t>Is called minimum fluid and find (</a:t>
                </a:r>
                <a14:m>
                  <m:oMath xmlns:m="http://schemas.openxmlformats.org/officeDocument/2006/math">
                    <m:r>
                      <a:rPr lang="en-GB" sz="2000" b="1" i="1" smtClean="0">
                        <a:solidFill>
                          <a:schemeClr val="tx2"/>
                        </a:solidFill>
                        <a:latin typeface="Cambria Math" panose="02040503050406030204" pitchFamily="18" charset="0"/>
                        <a:ea typeface="Cambria Math" panose="02040503050406030204" pitchFamily="18" charset="0"/>
                      </a:rPr>
                      <m:t>∆</m:t>
                    </m:r>
                    <m:sSub>
                      <m:sSubPr>
                        <m:ctrlPr>
                          <a:rPr lang="en-GB" sz="2000" b="1" i="1" smtClean="0">
                            <a:solidFill>
                              <a:schemeClr val="tx2"/>
                            </a:solidFill>
                            <a:latin typeface="Cambria Math" panose="02040503050406030204" pitchFamily="18" charset="0"/>
                            <a:ea typeface="Cambria Math" panose="02040503050406030204" pitchFamily="18" charset="0"/>
                          </a:rPr>
                        </m:ctrlPr>
                      </m:sSubPr>
                      <m:e>
                        <m:r>
                          <a:rPr lang="en-US" sz="2000" b="1" i="1" smtClean="0">
                            <a:solidFill>
                              <a:schemeClr val="tx2"/>
                            </a:solidFill>
                            <a:latin typeface="Cambria Math" panose="02040503050406030204" pitchFamily="18" charset="0"/>
                            <a:ea typeface="Cambria Math" panose="02040503050406030204" pitchFamily="18" charset="0"/>
                          </a:rPr>
                          <m:t>𝑻</m:t>
                        </m:r>
                      </m:e>
                      <m:sub>
                        <m:r>
                          <a:rPr lang="en-US" sz="2000" b="1" i="1" smtClean="0">
                            <a:solidFill>
                              <a:schemeClr val="tx2"/>
                            </a:solidFill>
                            <a:latin typeface="Cambria Math" panose="02040503050406030204" pitchFamily="18" charset="0"/>
                            <a:ea typeface="Cambria Math" panose="02040503050406030204" pitchFamily="18" charset="0"/>
                          </a:rPr>
                          <m:t>𝒎𝒊𝒏</m:t>
                        </m:r>
                        <m:r>
                          <a:rPr lang="en-US" sz="2000" b="1" i="1" smtClean="0">
                            <a:solidFill>
                              <a:schemeClr val="tx2"/>
                            </a:solidFill>
                            <a:latin typeface="Cambria Math" panose="02040503050406030204" pitchFamily="18" charset="0"/>
                            <a:ea typeface="Cambria Math" panose="02040503050406030204" pitchFamily="18" charset="0"/>
                          </a:rPr>
                          <m:t>, </m:t>
                        </m:r>
                        <m:r>
                          <a:rPr lang="en-US" sz="2000" b="1" i="1" smtClean="0">
                            <a:solidFill>
                              <a:schemeClr val="tx2"/>
                            </a:solidFill>
                            <a:latin typeface="Cambria Math" panose="02040503050406030204" pitchFamily="18" charset="0"/>
                            <a:ea typeface="Cambria Math" panose="02040503050406030204" pitchFamily="18" charset="0"/>
                          </a:rPr>
                          <m:t>𝒇𝒍𝒖𝒊𝒅</m:t>
                        </m:r>
                      </m:sub>
                    </m:sSub>
                  </m:oMath>
                </a14:m>
                <a:r>
                  <a:rPr lang="en-GB" sz="2000" dirty="0">
                    <a:solidFill>
                      <a:schemeClr val="tx2"/>
                    </a:solidFill>
                  </a:rPr>
                  <a:t>)</a:t>
                </a:r>
              </a:p>
              <a:p>
                <a:pPr algn="just"/>
                <a:r>
                  <a:rPr lang="en-GB" sz="2000" dirty="0">
                    <a:solidFill>
                      <a:schemeClr val="tx2"/>
                    </a:solidFill>
                  </a:rPr>
                  <a:t>The fluid with </a:t>
                </a:r>
                <a:r>
                  <a:rPr lang="en-GB" sz="2000" b="1" i="1" dirty="0" err="1">
                    <a:solidFill>
                      <a:schemeClr val="tx2"/>
                    </a:solidFill>
                  </a:rPr>
                  <a:t>C</a:t>
                </a:r>
                <a:r>
                  <a:rPr lang="en-GB" sz="2000" b="1" i="1" baseline="-25000" dirty="0" err="1">
                    <a:solidFill>
                      <a:schemeClr val="tx2"/>
                    </a:solidFill>
                  </a:rPr>
                  <a:t>max</a:t>
                </a:r>
                <a:r>
                  <a:rPr lang="en-GB" sz="2000" b="1" i="1" baseline="-25000" dirty="0">
                    <a:solidFill>
                      <a:schemeClr val="tx2"/>
                    </a:solidFill>
                  </a:rPr>
                  <a:t> </a:t>
                </a:r>
                <a:r>
                  <a:rPr lang="en-GB" sz="2000" dirty="0">
                    <a:solidFill>
                      <a:schemeClr val="tx2"/>
                    </a:solidFill>
                  </a:rPr>
                  <a:t>is called maximum fluid and find (</a:t>
                </a:r>
                <a14:m>
                  <m:oMath xmlns:m="http://schemas.openxmlformats.org/officeDocument/2006/math">
                    <m:r>
                      <a:rPr lang="en-GB" sz="2000" b="1" i="1" smtClean="0">
                        <a:solidFill>
                          <a:schemeClr val="tx2"/>
                        </a:solidFill>
                        <a:latin typeface="Cambria Math" panose="02040503050406030204" pitchFamily="18" charset="0"/>
                        <a:ea typeface="Cambria Math" panose="02040503050406030204" pitchFamily="18" charset="0"/>
                      </a:rPr>
                      <m:t>∆</m:t>
                    </m:r>
                    <m:sSub>
                      <m:sSubPr>
                        <m:ctrlPr>
                          <a:rPr lang="en-GB" sz="2000" b="1" i="1" smtClean="0">
                            <a:solidFill>
                              <a:schemeClr val="tx2"/>
                            </a:solidFill>
                            <a:latin typeface="Cambria Math" panose="02040503050406030204" pitchFamily="18" charset="0"/>
                            <a:ea typeface="Cambria Math" panose="02040503050406030204" pitchFamily="18" charset="0"/>
                          </a:rPr>
                        </m:ctrlPr>
                      </m:sSubPr>
                      <m:e>
                        <m:r>
                          <a:rPr lang="en-US" sz="2000" b="1" i="1" smtClean="0">
                            <a:solidFill>
                              <a:schemeClr val="tx2"/>
                            </a:solidFill>
                            <a:latin typeface="Cambria Math" panose="02040503050406030204" pitchFamily="18" charset="0"/>
                            <a:ea typeface="Cambria Math" panose="02040503050406030204" pitchFamily="18" charset="0"/>
                          </a:rPr>
                          <m:t>𝑻</m:t>
                        </m:r>
                      </m:e>
                      <m:sub>
                        <m:r>
                          <a:rPr lang="en-US" sz="2000" b="1" i="1" smtClean="0">
                            <a:solidFill>
                              <a:schemeClr val="tx2"/>
                            </a:solidFill>
                            <a:latin typeface="Cambria Math" panose="02040503050406030204" pitchFamily="18" charset="0"/>
                            <a:ea typeface="Cambria Math" panose="02040503050406030204" pitchFamily="18" charset="0"/>
                          </a:rPr>
                          <m:t>𝒎𝒂𝒙</m:t>
                        </m:r>
                        <m:r>
                          <a:rPr lang="en-US" sz="2000" b="1" i="1" smtClean="0">
                            <a:solidFill>
                              <a:schemeClr val="tx2"/>
                            </a:solidFill>
                            <a:latin typeface="Cambria Math" panose="02040503050406030204" pitchFamily="18" charset="0"/>
                            <a:ea typeface="Cambria Math" panose="02040503050406030204" pitchFamily="18" charset="0"/>
                          </a:rPr>
                          <m:t>, </m:t>
                        </m:r>
                        <m:r>
                          <a:rPr lang="en-US" sz="2000" b="1" i="1" smtClean="0">
                            <a:solidFill>
                              <a:schemeClr val="tx2"/>
                            </a:solidFill>
                            <a:latin typeface="Cambria Math" panose="02040503050406030204" pitchFamily="18" charset="0"/>
                            <a:ea typeface="Cambria Math" panose="02040503050406030204" pitchFamily="18" charset="0"/>
                          </a:rPr>
                          <m:t>𝒇𝒍𝒖𝒊𝒅</m:t>
                        </m:r>
                      </m:sub>
                    </m:sSub>
                  </m:oMath>
                </a14:m>
                <a:r>
                  <a:rPr lang="en-GB" sz="2000" dirty="0">
                    <a:solidFill>
                      <a:schemeClr val="tx2"/>
                    </a:solidFill>
                  </a:rPr>
                  <a:t>)</a:t>
                </a:r>
              </a:p>
              <a:p>
                <a:pPr algn="just"/>
                <a:endParaRPr lang="en-GB" sz="2000" dirty="0">
                  <a:solidFill>
                    <a:schemeClr val="tx2"/>
                  </a:solidFill>
                </a:endParaRPr>
              </a:p>
              <a:p>
                <a:pPr/>
                <a14:m>
                  <m:oMathPara xmlns:m="http://schemas.openxmlformats.org/officeDocument/2006/math">
                    <m:oMathParaPr>
                      <m:jc m:val="centerGroup"/>
                    </m:oMathParaPr>
                    <m:oMath xmlns:m="http://schemas.openxmlformats.org/officeDocument/2006/math">
                      <m:r>
                        <a:rPr lang="en-GB" sz="2800" b="1" i="1" smtClean="0">
                          <a:solidFill>
                            <a:schemeClr val="tx2"/>
                          </a:solidFill>
                          <a:latin typeface="Cambria Math" panose="02040503050406030204" pitchFamily="18" charset="0"/>
                          <a:ea typeface="Cambria Math" panose="02040503050406030204" pitchFamily="18" charset="0"/>
                        </a:rPr>
                        <m:t>𝜺</m:t>
                      </m:r>
                      <m:r>
                        <a:rPr lang="en-US" sz="2800" b="1" i="1" smtClean="0">
                          <a:solidFill>
                            <a:schemeClr val="tx2"/>
                          </a:solidFill>
                          <a:latin typeface="Cambria Math" panose="02040503050406030204" pitchFamily="18" charset="0"/>
                          <a:ea typeface="Cambria Math" panose="02040503050406030204" pitchFamily="18" charset="0"/>
                        </a:rPr>
                        <m:t>= </m:t>
                      </m:r>
                      <m:f>
                        <m:fPr>
                          <m:ctrlPr>
                            <a:rPr lang="en-US" sz="2800" b="1" i="1" smtClean="0">
                              <a:solidFill>
                                <a:schemeClr val="tx2"/>
                              </a:solidFill>
                              <a:latin typeface="Cambria Math" panose="02040503050406030204" pitchFamily="18" charset="0"/>
                              <a:ea typeface="Cambria Math" panose="02040503050406030204" pitchFamily="18" charset="0"/>
                            </a:rPr>
                          </m:ctrlPr>
                        </m:fPr>
                        <m:num>
                          <m:r>
                            <a:rPr lang="en-GB" sz="2800" b="1" i="1">
                              <a:solidFill>
                                <a:schemeClr val="tx2"/>
                              </a:solidFill>
                              <a:latin typeface="Cambria Math" panose="02040503050406030204" pitchFamily="18" charset="0"/>
                              <a:ea typeface="Cambria Math" panose="02040503050406030204" pitchFamily="18" charset="0"/>
                            </a:rPr>
                            <m:t>∆</m:t>
                          </m:r>
                          <m:sSub>
                            <m:sSubPr>
                              <m:ctrlPr>
                                <a:rPr lang="en-GB" sz="2800" b="1" i="1">
                                  <a:solidFill>
                                    <a:schemeClr val="tx2"/>
                                  </a:solidFill>
                                  <a:latin typeface="Cambria Math" panose="02040503050406030204" pitchFamily="18" charset="0"/>
                                  <a:ea typeface="Cambria Math" panose="02040503050406030204" pitchFamily="18" charset="0"/>
                                </a:rPr>
                              </m:ctrlPr>
                            </m:sSubPr>
                            <m:e>
                              <m:r>
                                <a:rPr lang="en-US" sz="2800" b="1" i="1">
                                  <a:solidFill>
                                    <a:schemeClr val="tx2"/>
                                  </a:solidFill>
                                  <a:latin typeface="Cambria Math" panose="02040503050406030204" pitchFamily="18" charset="0"/>
                                  <a:ea typeface="Cambria Math" panose="02040503050406030204" pitchFamily="18" charset="0"/>
                                </a:rPr>
                                <m:t>𝑻</m:t>
                              </m:r>
                            </m:e>
                            <m:sub>
                              <m:r>
                                <a:rPr lang="en-US" sz="2800" b="1" i="1">
                                  <a:solidFill>
                                    <a:schemeClr val="tx2"/>
                                  </a:solidFill>
                                  <a:latin typeface="Cambria Math" panose="02040503050406030204" pitchFamily="18" charset="0"/>
                                  <a:ea typeface="Cambria Math" panose="02040503050406030204" pitchFamily="18" charset="0"/>
                                </a:rPr>
                                <m:t>𝒎𝒊𝒏</m:t>
                              </m:r>
                              <m:r>
                                <a:rPr lang="en-US" sz="2800" b="1" i="1">
                                  <a:solidFill>
                                    <a:schemeClr val="tx2"/>
                                  </a:solidFill>
                                  <a:latin typeface="Cambria Math" panose="02040503050406030204" pitchFamily="18" charset="0"/>
                                  <a:ea typeface="Cambria Math" panose="02040503050406030204" pitchFamily="18" charset="0"/>
                                </a:rPr>
                                <m:t>, </m:t>
                              </m:r>
                              <m:r>
                                <a:rPr lang="en-US" sz="2800" b="1" i="1">
                                  <a:solidFill>
                                    <a:schemeClr val="tx2"/>
                                  </a:solidFill>
                                  <a:latin typeface="Cambria Math" panose="02040503050406030204" pitchFamily="18" charset="0"/>
                                  <a:ea typeface="Cambria Math" panose="02040503050406030204" pitchFamily="18" charset="0"/>
                                </a:rPr>
                                <m:t>𝒇𝒍𝒖𝒊𝒅</m:t>
                              </m:r>
                            </m:sub>
                          </m:sSub>
                        </m:num>
                        <m:den>
                          <m:r>
                            <a:rPr lang="en-GB" sz="2800" b="1" i="1">
                              <a:solidFill>
                                <a:schemeClr val="tx2"/>
                              </a:solidFill>
                              <a:latin typeface="Cambria Math" panose="02040503050406030204" pitchFamily="18" charset="0"/>
                              <a:ea typeface="Cambria Math" panose="02040503050406030204" pitchFamily="18" charset="0"/>
                            </a:rPr>
                            <m:t>∆</m:t>
                          </m:r>
                          <m:sSub>
                            <m:sSubPr>
                              <m:ctrlPr>
                                <a:rPr lang="en-GB" sz="2800" b="1" i="1">
                                  <a:solidFill>
                                    <a:schemeClr val="tx2"/>
                                  </a:solidFill>
                                  <a:latin typeface="Cambria Math" panose="02040503050406030204" pitchFamily="18" charset="0"/>
                                  <a:ea typeface="Cambria Math" panose="02040503050406030204" pitchFamily="18" charset="0"/>
                                </a:rPr>
                              </m:ctrlPr>
                            </m:sSubPr>
                            <m:e>
                              <m:r>
                                <a:rPr lang="en-US" sz="2800" b="1" i="1">
                                  <a:solidFill>
                                    <a:schemeClr val="tx2"/>
                                  </a:solidFill>
                                  <a:latin typeface="Cambria Math" panose="02040503050406030204" pitchFamily="18" charset="0"/>
                                  <a:ea typeface="Cambria Math" panose="02040503050406030204" pitchFamily="18" charset="0"/>
                                </a:rPr>
                                <m:t>𝑻</m:t>
                              </m:r>
                            </m:e>
                            <m:sub>
                              <m:r>
                                <a:rPr lang="en-US" sz="2800" b="1" i="1">
                                  <a:solidFill>
                                    <a:schemeClr val="tx2"/>
                                  </a:solidFill>
                                  <a:latin typeface="Cambria Math" panose="02040503050406030204" pitchFamily="18" charset="0"/>
                                  <a:ea typeface="Cambria Math" panose="02040503050406030204" pitchFamily="18" charset="0"/>
                                </a:rPr>
                                <m:t>𝒎𝒂𝒙</m:t>
                              </m:r>
                              <m:r>
                                <a:rPr lang="en-US" sz="2800" b="1" i="1">
                                  <a:solidFill>
                                    <a:schemeClr val="tx2"/>
                                  </a:solidFill>
                                  <a:latin typeface="Cambria Math" panose="02040503050406030204" pitchFamily="18" charset="0"/>
                                  <a:ea typeface="Cambria Math" panose="02040503050406030204" pitchFamily="18" charset="0"/>
                                </a:rPr>
                                <m:t>, </m:t>
                              </m:r>
                              <m:r>
                                <a:rPr lang="en-US" sz="2800" b="1" i="1">
                                  <a:solidFill>
                                    <a:schemeClr val="tx2"/>
                                  </a:solidFill>
                                  <a:latin typeface="Cambria Math" panose="02040503050406030204" pitchFamily="18" charset="0"/>
                                  <a:ea typeface="Cambria Math" panose="02040503050406030204" pitchFamily="18" charset="0"/>
                                </a:rPr>
                                <m:t>𝒇𝒍𝒖𝒊𝒅</m:t>
                              </m:r>
                            </m:sub>
                          </m:sSub>
                        </m:den>
                      </m:f>
                    </m:oMath>
                  </m:oMathPara>
                </a14:m>
                <a:endParaRPr lang="en-GB" sz="2800" b="1" dirty="0">
                  <a:solidFill>
                    <a:schemeClr val="tx2"/>
                  </a:solidFill>
                </a:endParaRPr>
              </a:p>
              <a:p>
                <a:endParaRPr lang="en-GB" sz="2800" b="1" dirty="0">
                  <a:solidFill>
                    <a:schemeClr val="tx2"/>
                  </a:solidFill>
                </a:endParaRPr>
              </a:p>
              <a:p>
                <a:pPr algn="l"/>
                <a:r>
                  <a:rPr lang="en-GB" sz="2400" dirty="0">
                    <a:solidFill>
                      <a:schemeClr val="tx2"/>
                    </a:solidFill>
                  </a:rPr>
                  <a:t>You can determine the effectiveness of the heat exchanger in </a:t>
                </a:r>
                <a:r>
                  <a:rPr lang="en-GB" sz="2400" b="1" dirty="0">
                    <a:solidFill>
                      <a:schemeClr val="tx2"/>
                    </a:solidFill>
                  </a:rPr>
                  <a:t>Problem 8</a:t>
                </a:r>
                <a:r>
                  <a:rPr lang="en-GB" sz="2400" dirty="0">
                    <a:solidFill>
                      <a:schemeClr val="tx2"/>
                    </a:solidFill>
                  </a:rPr>
                  <a:t> using this approach</a:t>
                </a:r>
                <a:endParaRPr lang="en-GB" sz="2000" dirty="0">
                  <a:solidFill>
                    <a:schemeClr val="tx2"/>
                  </a:solidFill>
                </a:endParaRPr>
              </a:p>
              <a:p>
                <a:pPr algn="just"/>
                <a:endParaRPr lang="en-GB" sz="2000" dirty="0">
                  <a:solidFill>
                    <a:schemeClr val="tx2"/>
                  </a:solidFill>
                </a:endParaRPr>
              </a:p>
              <a:p>
                <a:pPr algn="just"/>
                <a:endParaRPr lang="en-GB" sz="2000" b="1" dirty="0">
                  <a:solidFill>
                    <a:schemeClr val="tx2"/>
                  </a:solidFill>
                </a:endParaRPr>
              </a:p>
            </p:txBody>
          </p:sp>
        </mc:Choice>
        <mc:Fallback xmlns="">
          <p:sp>
            <p:nvSpPr>
              <p:cNvPr id="3" name="Subtitle 2"/>
              <p:cNvSpPr>
                <a:spLocks noGrp="1" noRot="1" noChangeAspect="1" noMove="1" noResize="1" noEditPoints="1" noAdjustHandles="1" noChangeArrowheads="1" noChangeShapeType="1" noTextEdit="1"/>
              </p:cNvSpPr>
              <p:nvPr>
                <p:ph type="subTitle" idx="1"/>
              </p:nvPr>
            </p:nvSpPr>
            <p:spPr>
              <a:xfrm>
                <a:off x="304800" y="609601"/>
                <a:ext cx="8382000" cy="5791199"/>
              </a:xfrm>
              <a:blipFill>
                <a:blip r:embed="rId3"/>
                <a:stretch>
                  <a:fillRect l="-945" t="-1053" r="-655"/>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3124200" y="6356350"/>
            <a:ext cx="3505200" cy="365125"/>
          </a:xfrm>
        </p:spPr>
        <p:txBody>
          <a:bodyPr/>
          <a:lstStyle/>
          <a:p>
            <a:r>
              <a:rPr lang="fr-FR" b="1" i="1">
                <a:solidFill>
                  <a:srgbClr val="002060"/>
                </a:solidFill>
                <a:latin typeface="Times New Roman" pitchFamily="18" charset="0"/>
                <a:cs typeface="Times New Roman" pitchFamily="18" charset="0"/>
              </a:rPr>
              <a:t>PROF. F.K. FORSON; ME 366 LECTURE 9</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74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744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9545856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1"/>
            <a:ext cx="8534400" cy="533400"/>
          </a:xfrm>
        </p:spPr>
        <p:txBody>
          <a:bodyPr>
            <a:normAutofit fontScale="90000"/>
          </a:bodyPr>
          <a:lstStyle/>
          <a:p>
            <a:r>
              <a:rPr lang="en-US" sz="2400" b="1" dirty="0">
                <a:solidFill>
                  <a:srgbClr val="FF0000"/>
                </a:solidFill>
                <a:latin typeface="Arial Black" pitchFamily="34" charset="0"/>
              </a:rPr>
              <a:t>SESSION 2-6.2: THE EFFECTIVENESS – NTU METHOD</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304800" y="762000"/>
            <a:ext cx="8382000" cy="5638800"/>
          </a:xfrm>
        </p:spPr>
        <p:txBody>
          <a:bodyPr>
            <a:normAutofit/>
          </a:bodyPr>
          <a:lstStyle/>
          <a:p>
            <a:pPr marL="457200" indent="-457200" algn="just"/>
            <a:r>
              <a:rPr lang="en-GB" sz="2000" b="1" i="1" dirty="0">
                <a:solidFill>
                  <a:schemeClr val="tx1"/>
                </a:solidFill>
              </a:rPr>
              <a:t>Note:</a:t>
            </a:r>
          </a:p>
          <a:p>
            <a:pPr marL="457200" indent="-457200" algn="just">
              <a:buFont typeface="Wingdings" pitchFamily="2" charset="2"/>
              <a:buChar char="§"/>
            </a:pPr>
            <a:r>
              <a:rPr lang="en-GB" sz="2000" dirty="0">
                <a:solidFill>
                  <a:schemeClr val="tx1"/>
                </a:solidFill>
              </a:rPr>
              <a:t> It must be noted that the heat transfer in a heat exchanger will reach its maximum value when (1) </a:t>
            </a:r>
            <a:r>
              <a:rPr lang="en-GB" sz="2000" u="sng" dirty="0">
                <a:solidFill>
                  <a:schemeClr val="tx1"/>
                </a:solidFill>
              </a:rPr>
              <a:t>the cold fluid is heated to the inlet temperature of the hot fluid</a:t>
            </a:r>
            <a:r>
              <a:rPr lang="en-GB" sz="2000" dirty="0">
                <a:solidFill>
                  <a:schemeClr val="tx1"/>
                </a:solidFill>
              </a:rPr>
              <a:t> or (2) </a:t>
            </a:r>
            <a:r>
              <a:rPr lang="en-GB" sz="2000" u="sng" dirty="0">
                <a:solidFill>
                  <a:schemeClr val="tx1"/>
                </a:solidFill>
              </a:rPr>
              <a:t>the hot fluid is cooled to the inlet temperature of the cold fluid. </a:t>
            </a:r>
            <a:endParaRPr lang="en-US" sz="2000" u="sng" dirty="0">
              <a:solidFill>
                <a:schemeClr val="tx1"/>
              </a:solidFill>
            </a:endParaRPr>
          </a:p>
          <a:p>
            <a:pPr marL="457200" indent="-457200" algn="just">
              <a:buFont typeface="Wingdings" pitchFamily="2" charset="2"/>
              <a:buChar char="§"/>
            </a:pPr>
            <a:r>
              <a:rPr lang="en-GB" sz="1800" b="1" dirty="0">
                <a:solidFill>
                  <a:schemeClr val="tx2"/>
                </a:solidFill>
              </a:rPr>
              <a:t>These limiting conditions will not be attained unless the heat capacity rates of the two fluids are identical (i.e. C</a:t>
            </a:r>
            <a:r>
              <a:rPr lang="en-GB" sz="1800" b="1" baseline="-25000" dirty="0">
                <a:solidFill>
                  <a:schemeClr val="tx2"/>
                </a:solidFill>
              </a:rPr>
              <a:t>c</a:t>
            </a:r>
            <a:r>
              <a:rPr lang="en-GB" sz="1800" b="1" dirty="0">
                <a:solidFill>
                  <a:schemeClr val="tx2"/>
                </a:solidFill>
              </a:rPr>
              <a:t> = C</a:t>
            </a:r>
            <a:r>
              <a:rPr lang="en-GB" sz="1800" b="1" baseline="-25000" dirty="0">
                <a:solidFill>
                  <a:schemeClr val="tx2"/>
                </a:solidFill>
              </a:rPr>
              <a:t>h</a:t>
            </a:r>
            <a:r>
              <a:rPr lang="en-GB" sz="1800" b="1" dirty="0">
                <a:solidFill>
                  <a:schemeClr val="tx2"/>
                </a:solidFill>
              </a:rPr>
              <a:t>). When C</a:t>
            </a:r>
            <a:r>
              <a:rPr lang="en-GB" sz="1800" b="1" baseline="-25000" dirty="0">
                <a:solidFill>
                  <a:schemeClr val="tx2"/>
                </a:solidFill>
              </a:rPr>
              <a:t>c</a:t>
            </a:r>
            <a:r>
              <a:rPr lang="en-GB" sz="1800" b="1" dirty="0">
                <a:solidFill>
                  <a:schemeClr val="tx2"/>
                </a:solidFill>
              </a:rPr>
              <a:t> ≠ C</a:t>
            </a:r>
            <a:r>
              <a:rPr lang="en-GB" sz="1800" b="1" baseline="-25000" dirty="0">
                <a:solidFill>
                  <a:schemeClr val="tx2"/>
                </a:solidFill>
              </a:rPr>
              <a:t>h</a:t>
            </a:r>
            <a:r>
              <a:rPr lang="en-GB" sz="1800" b="1" dirty="0">
                <a:solidFill>
                  <a:schemeClr val="tx2"/>
                </a:solidFill>
              </a:rPr>
              <a:t>, the fluid with the smaller heat capacity rate will experience the maximum temperature, at which heat transfer will come to a halt. </a:t>
            </a:r>
          </a:p>
          <a:p>
            <a:pPr marL="457200" indent="-457200" algn="just">
              <a:buFont typeface="Wingdings" pitchFamily="2" charset="2"/>
              <a:buChar char="§"/>
            </a:pPr>
            <a:endParaRPr lang="en-GB" sz="1800" b="1" dirty="0">
              <a:solidFill>
                <a:schemeClr val="tx2"/>
              </a:solidFill>
            </a:endParaRPr>
          </a:p>
          <a:p>
            <a:pPr marL="457200" indent="-457200" algn="just">
              <a:buFont typeface="Wingdings" pitchFamily="2" charset="2"/>
              <a:buChar char="§"/>
            </a:pPr>
            <a:endParaRPr lang="en-GB" sz="1800" b="1" dirty="0">
              <a:solidFill>
                <a:schemeClr val="tx2"/>
              </a:solidFill>
            </a:endParaRPr>
          </a:p>
          <a:p>
            <a:pPr marL="457200" indent="-457200" algn="just">
              <a:buFont typeface="Wingdings" pitchFamily="2" charset="2"/>
              <a:buChar char="§"/>
            </a:pPr>
            <a:endParaRPr lang="en-GB" sz="1800" b="1" dirty="0">
              <a:solidFill>
                <a:schemeClr val="tx2"/>
              </a:solidFill>
            </a:endParaRPr>
          </a:p>
          <a:p>
            <a:pPr marL="457200" indent="-457200" algn="just">
              <a:buFont typeface="Wingdings" pitchFamily="2" charset="2"/>
              <a:buChar char="§"/>
            </a:pPr>
            <a:endParaRPr lang="en-GB" sz="1800" b="1" dirty="0">
              <a:solidFill>
                <a:schemeClr val="tx2"/>
              </a:solidFill>
            </a:endParaRPr>
          </a:p>
          <a:p>
            <a:pPr marL="457200" indent="-457200" algn="just">
              <a:buFont typeface="Wingdings" pitchFamily="2" charset="2"/>
              <a:buChar char="§"/>
            </a:pPr>
            <a:endParaRPr lang="en-GB" sz="1800" b="1" dirty="0">
              <a:solidFill>
                <a:schemeClr val="tx2"/>
              </a:solidFill>
            </a:endParaRPr>
          </a:p>
          <a:p>
            <a:pPr marL="457200" indent="-457200" algn="just">
              <a:buFont typeface="Wingdings" pitchFamily="2" charset="2"/>
              <a:buChar char="§"/>
            </a:pPr>
            <a:endParaRPr lang="en-GB" sz="1800" b="1" dirty="0">
              <a:solidFill>
                <a:schemeClr val="tx2"/>
              </a:solidFill>
            </a:endParaRPr>
          </a:p>
          <a:p>
            <a:pPr marL="457200" indent="-457200" algn="just">
              <a:buFont typeface="Wingdings" pitchFamily="2" charset="2"/>
              <a:buChar char="§"/>
            </a:pPr>
            <a:endParaRPr lang="en-GB" sz="1800" b="1" dirty="0">
              <a:solidFill>
                <a:schemeClr val="tx2"/>
              </a:solidFill>
            </a:endParaRPr>
          </a:p>
          <a:p>
            <a:pPr marL="457200" indent="-457200"/>
            <a:r>
              <a:rPr lang="en-US" sz="1800" b="1" dirty="0">
                <a:solidFill>
                  <a:schemeClr val="tx1"/>
                </a:solidFill>
              </a:rPr>
              <a:t>Figure 90: Counter flow heat exchanger</a:t>
            </a:r>
          </a:p>
          <a:p>
            <a:pPr marL="457200" indent="-457200" algn="just">
              <a:buFont typeface="Wingdings" pitchFamily="2" charset="2"/>
              <a:buChar char="§"/>
            </a:pPr>
            <a:endParaRPr lang="en-US" sz="1800" b="1" dirty="0">
              <a:solidFill>
                <a:schemeClr val="tx2"/>
              </a:solidFill>
            </a:endParaRPr>
          </a:p>
          <a:p>
            <a:pPr marL="457200" indent="-457200" algn="just">
              <a:buFont typeface="Wingdings" pitchFamily="2" charset="2"/>
              <a:buChar char="§"/>
            </a:pPr>
            <a:endParaRPr lang="en-US" sz="2000" b="1" i="1" dirty="0">
              <a:solidFill>
                <a:schemeClr val="tx2"/>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a:solidFill>
                  <a:srgbClr val="002060"/>
                </a:solidFill>
                <a:latin typeface="Times New Roman" pitchFamily="18" charset="0"/>
                <a:cs typeface="Times New Roman" pitchFamily="18" charset="0"/>
              </a:rPr>
              <a:t>PROF. F.K. FORSON; ME 366 LECTURE 9</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74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744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20516" name="Picture 4"/>
          <p:cNvPicPr>
            <a:picLocks noChangeAspect="1" noChangeArrowheads="1"/>
          </p:cNvPicPr>
          <p:nvPr/>
        </p:nvPicPr>
        <p:blipFill>
          <a:blip r:embed="rId3"/>
          <a:srcRect/>
          <a:stretch>
            <a:fillRect/>
          </a:stretch>
        </p:blipFill>
        <p:spPr bwMode="auto">
          <a:xfrm>
            <a:off x="990600" y="3505200"/>
            <a:ext cx="4419600" cy="2438400"/>
          </a:xfrm>
          <a:prstGeom prst="rect">
            <a:avLst/>
          </a:prstGeom>
          <a:noFill/>
          <a:ln w="9525">
            <a:noFill/>
            <a:miter lim="800000"/>
            <a:headEnd/>
            <a:tailEnd/>
          </a:ln>
          <a:effectLst/>
        </p:spPr>
      </p:pic>
      <p:pic>
        <p:nvPicPr>
          <p:cNvPr id="320517" name="Picture 5"/>
          <p:cNvPicPr>
            <a:picLocks noChangeAspect="1" noChangeArrowheads="1"/>
          </p:cNvPicPr>
          <p:nvPr/>
        </p:nvPicPr>
        <p:blipFill>
          <a:blip r:embed="rId4"/>
          <a:srcRect/>
          <a:stretch>
            <a:fillRect/>
          </a:stretch>
        </p:blipFill>
        <p:spPr bwMode="auto">
          <a:xfrm>
            <a:off x="5562600" y="3505200"/>
            <a:ext cx="3352800" cy="2133600"/>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1"/>
            <a:ext cx="8534400" cy="533400"/>
          </a:xfrm>
        </p:spPr>
        <p:txBody>
          <a:bodyPr>
            <a:normAutofit fontScale="90000"/>
          </a:bodyPr>
          <a:lstStyle/>
          <a:p>
            <a:r>
              <a:rPr lang="en-US" sz="2400" b="1" dirty="0">
                <a:solidFill>
                  <a:srgbClr val="FF0000"/>
                </a:solidFill>
                <a:latin typeface="Arial Black" pitchFamily="34" charset="0"/>
              </a:rPr>
              <a:t>SESSION 2-6.2: THE EFFECTIVENESS – NTU METHOD</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304800" y="762000"/>
            <a:ext cx="8382000" cy="5638800"/>
          </a:xfrm>
        </p:spPr>
        <p:txBody>
          <a:bodyPr>
            <a:normAutofit/>
          </a:bodyPr>
          <a:lstStyle/>
          <a:p>
            <a:pPr marL="457200" indent="-457200" algn="just">
              <a:buFont typeface="Wingdings" pitchFamily="2" charset="2"/>
              <a:buChar char="§"/>
            </a:pPr>
            <a:r>
              <a:rPr lang="en-GB" sz="2000" dirty="0">
                <a:solidFill>
                  <a:schemeClr val="tx1"/>
                </a:solidFill>
              </a:rPr>
              <a:t>Therefore, the maximum possible heat transfer rate in a heat exchanger is (see Figure 90 above);                                                                       </a:t>
            </a:r>
          </a:p>
          <a:p>
            <a:pPr marL="457200" indent="-457200" algn="just"/>
            <a:r>
              <a:rPr lang="en-GB" sz="2000" dirty="0">
                <a:solidFill>
                  <a:schemeClr val="tx1"/>
                </a:solidFill>
              </a:rPr>
              <a:t>                                                                                                                         </a:t>
            </a:r>
            <a:r>
              <a:rPr lang="en-GB" sz="2000" b="1" i="1" dirty="0">
                <a:solidFill>
                  <a:schemeClr val="tx1"/>
                </a:solidFill>
              </a:rPr>
              <a:t>(6.27)</a:t>
            </a:r>
          </a:p>
          <a:p>
            <a:pPr marL="457200" indent="-457200" algn="just"/>
            <a:endParaRPr lang="en-GB" sz="2000" dirty="0">
              <a:solidFill>
                <a:schemeClr val="tx1"/>
              </a:solidFill>
            </a:endParaRPr>
          </a:p>
          <a:p>
            <a:pPr marL="457200" indent="-457200" algn="just">
              <a:buFont typeface="Wingdings" pitchFamily="2" charset="2"/>
              <a:buChar char="§"/>
            </a:pPr>
            <a:r>
              <a:rPr lang="en-GB" sz="2000" dirty="0">
                <a:solidFill>
                  <a:schemeClr val="tx1"/>
                </a:solidFill>
              </a:rPr>
              <a:t>Thus, once the effectiveness is known, the actual heat transfer rate can be evaluated from the relation:                                                           </a:t>
            </a:r>
          </a:p>
          <a:p>
            <a:pPr marL="457200" indent="-457200" algn="just"/>
            <a:r>
              <a:rPr lang="en-GB" sz="2000" dirty="0">
                <a:solidFill>
                  <a:schemeClr val="tx1"/>
                </a:solidFill>
              </a:rPr>
              <a:t>                                                                                                                         </a:t>
            </a:r>
            <a:r>
              <a:rPr lang="en-GB" sz="2000" b="1" i="1" dirty="0">
                <a:solidFill>
                  <a:schemeClr val="tx1"/>
                </a:solidFill>
              </a:rPr>
              <a:t>(6.28)</a:t>
            </a:r>
            <a:endParaRPr lang="en-US" sz="2000" b="1" i="1" dirty="0">
              <a:solidFill>
                <a:schemeClr val="tx1"/>
              </a:solidFill>
            </a:endParaRPr>
          </a:p>
          <a:p>
            <a:pPr marL="457200" indent="-457200" algn="just">
              <a:buFont typeface="Wingdings" pitchFamily="2" charset="2"/>
              <a:buChar char="§"/>
            </a:pPr>
            <a:endParaRPr lang="en-GB" sz="2000" dirty="0">
              <a:solidFill>
                <a:schemeClr val="tx1"/>
              </a:solidFill>
            </a:endParaRPr>
          </a:p>
          <a:p>
            <a:pPr marL="457200" indent="-457200" algn="just">
              <a:buFont typeface="Wingdings" pitchFamily="2" charset="2"/>
              <a:buChar char="§"/>
            </a:pPr>
            <a:endParaRPr lang="en-GB" sz="2000" dirty="0"/>
          </a:p>
          <a:p>
            <a:pPr marL="457200" indent="-457200" algn="just">
              <a:buFont typeface="Wingdings" pitchFamily="2" charset="2"/>
              <a:buChar char="§"/>
            </a:pPr>
            <a:r>
              <a:rPr lang="en-GB" sz="2000" dirty="0">
                <a:solidFill>
                  <a:schemeClr val="tx1"/>
                </a:solidFill>
              </a:rPr>
              <a:t>In this way, the heat transfer can be determined without knowing the outlet temperatures of the fluids. The effectiveness depends on the geometry of the heat exchanger as well as the flow arrangement. </a:t>
            </a:r>
            <a:endParaRPr lang="en-US" sz="2000" dirty="0">
              <a:solidFill>
                <a:schemeClr val="tx1"/>
              </a:solidFill>
            </a:endParaRPr>
          </a:p>
          <a:p>
            <a:pPr marL="457200" indent="-457200" algn="just"/>
            <a:r>
              <a:rPr lang="en-GB" sz="2000" dirty="0">
                <a:solidFill>
                  <a:schemeClr val="tx1"/>
                </a:solidFill>
              </a:rPr>
              <a:t> </a:t>
            </a:r>
            <a:endParaRPr lang="en-US" sz="2000" dirty="0">
              <a:solidFill>
                <a:schemeClr val="tx1"/>
              </a:solidFill>
            </a:endParaRPr>
          </a:p>
          <a:p>
            <a:pPr marL="457200" indent="-457200" algn="just">
              <a:buFont typeface="Wingdings" pitchFamily="2" charset="2"/>
              <a:buChar char="§"/>
            </a:pPr>
            <a:endParaRPr lang="en-US" sz="2000" b="1" i="1" dirty="0">
              <a:solidFill>
                <a:schemeClr val="tx2"/>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a:solidFill>
                  <a:srgbClr val="002060"/>
                </a:solidFill>
                <a:latin typeface="Times New Roman" pitchFamily="18" charset="0"/>
                <a:cs typeface="Times New Roman" pitchFamily="18" charset="0"/>
              </a:rPr>
              <a:t>PROF. F.K. FORSON; ME 366 LECTURE 9</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74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744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25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22561" name="Object 1"/>
          <p:cNvGraphicFramePr>
            <a:graphicFrameLocks noChangeAspect="1"/>
          </p:cNvGraphicFramePr>
          <p:nvPr/>
        </p:nvGraphicFramePr>
        <p:xfrm>
          <a:off x="3124200" y="1447800"/>
          <a:ext cx="3352800" cy="533400"/>
        </p:xfrm>
        <a:graphic>
          <a:graphicData uri="http://schemas.openxmlformats.org/presentationml/2006/ole">
            <mc:AlternateContent xmlns:mc="http://schemas.openxmlformats.org/markup-compatibility/2006">
              <mc:Choice xmlns:v="urn:schemas-microsoft-com:vml" Requires="v">
                <p:oleObj name="Equation" r:id="rId3" imgW="1459866" imgH="253890" progId="Equation.3">
                  <p:embed/>
                </p:oleObj>
              </mc:Choice>
              <mc:Fallback>
                <p:oleObj name="Equation" r:id="rId3" imgW="1459866" imgH="253890" progId="Equation.3">
                  <p:embed/>
                  <p:pic>
                    <p:nvPicPr>
                      <p:cNvPr id="322561"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1447800"/>
                        <a:ext cx="3352800"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25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22563" name="Object 3"/>
          <p:cNvGraphicFramePr>
            <a:graphicFrameLocks noChangeAspect="1"/>
          </p:cNvGraphicFramePr>
          <p:nvPr/>
        </p:nvGraphicFramePr>
        <p:xfrm>
          <a:off x="2362200" y="2971800"/>
          <a:ext cx="3810000" cy="609600"/>
        </p:xfrm>
        <a:graphic>
          <a:graphicData uri="http://schemas.openxmlformats.org/presentationml/2006/ole">
            <mc:AlternateContent xmlns:mc="http://schemas.openxmlformats.org/markup-compatibility/2006">
              <mc:Choice xmlns:v="urn:schemas-microsoft-com:vml" Requires="v">
                <p:oleObj name="Equation" r:id="rId5" imgW="1854000" imgH="253800" progId="Equation.3">
                  <p:embed/>
                </p:oleObj>
              </mc:Choice>
              <mc:Fallback>
                <p:oleObj name="Equation" r:id="rId5" imgW="1854000" imgH="253800" progId="Equation.3">
                  <p:embed/>
                  <p:pic>
                    <p:nvPicPr>
                      <p:cNvPr id="32256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2200" y="2971800"/>
                        <a:ext cx="38100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1"/>
            <a:ext cx="8534400" cy="533400"/>
          </a:xfrm>
        </p:spPr>
        <p:txBody>
          <a:bodyPr>
            <a:normAutofit fontScale="90000"/>
          </a:bodyPr>
          <a:lstStyle/>
          <a:p>
            <a:r>
              <a:rPr lang="en-US" sz="2400" b="1" dirty="0">
                <a:solidFill>
                  <a:srgbClr val="FF0000"/>
                </a:solidFill>
                <a:latin typeface="Arial Black" pitchFamily="34" charset="0"/>
              </a:rPr>
              <a:t>SESSION 2-6.2: THE EFFECTIVENESS – NTU METHOD</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304800" y="762000"/>
            <a:ext cx="8382000" cy="5638800"/>
          </a:xfrm>
        </p:spPr>
        <p:txBody>
          <a:bodyPr>
            <a:normAutofit/>
          </a:bodyPr>
          <a:lstStyle/>
          <a:p>
            <a:pPr marL="457200" indent="-457200" algn="just"/>
            <a:r>
              <a:rPr lang="en-GB" sz="2000" b="1" i="1" u="sng" dirty="0">
                <a:solidFill>
                  <a:schemeClr val="tx1"/>
                </a:solidFill>
              </a:rPr>
              <a:t>Parallel flow in double-pipe heat exchanger</a:t>
            </a:r>
          </a:p>
          <a:p>
            <a:pPr marL="457200" indent="-457200" algn="just">
              <a:buFont typeface="Wingdings" pitchFamily="2" charset="2"/>
              <a:buChar char="§"/>
            </a:pPr>
            <a:r>
              <a:rPr lang="en-GB" sz="2000" dirty="0">
                <a:solidFill>
                  <a:schemeClr val="tx1"/>
                </a:solidFill>
              </a:rPr>
              <a:t>Rearranging equation (6.13), developed for a parallel-flow heat exchanger, we obtain;</a:t>
            </a:r>
          </a:p>
          <a:p>
            <a:pPr marL="457200" indent="-457200" algn="just"/>
            <a:r>
              <a:rPr lang="en-GB" sz="2000" dirty="0">
                <a:solidFill>
                  <a:schemeClr val="tx1"/>
                </a:solidFill>
              </a:rPr>
              <a:t>                                                                                                                        </a:t>
            </a:r>
            <a:r>
              <a:rPr lang="en-GB" sz="2000" b="1" i="1" dirty="0">
                <a:solidFill>
                  <a:schemeClr val="tx1"/>
                </a:solidFill>
              </a:rPr>
              <a:t>(6.29)</a:t>
            </a:r>
          </a:p>
          <a:p>
            <a:pPr marL="457200" indent="-457200" algn="just"/>
            <a:endParaRPr lang="en-GB" sz="2000" b="1" i="1" dirty="0">
              <a:solidFill>
                <a:schemeClr val="tx1"/>
              </a:solidFill>
            </a:endParaRPr>
          </a:p>
          <a:p>
            <a:pPr marL="457200" indent="-457200" algn="just">
              <a:buFont typeface="Wingdings" pitchFamily="2" charset="2"/>
              <a:buChar char="§"/>
            </a:pPr>
            <a:r>
              <a:rPr lang="en-GB" sz="2000" dirty="0">
                <a:solidFill>
                  <a:schemeClr val="tx1"/>
                </a:solidFill>
              </a:rPr>
              <a:t>Also, solving Equation 6.6 for  </a:t>
            </a:r>
            <a:r>
              <a:rPr lang="en-GB" sz="2000" dirty="0" err="1">
                <a:solidFill>
                  <a:schemeClr val="tx1"/>
                </a:solidFill>
              </a:rPr>
              <a:t>T</a:t>
            </a:r>
            <a:r>
              <a:rPr lang="en-GB" sz="2000" baseline="-25000" dirty="0" err="1">
                <a:solidFill>
                  <a:schemeClr val="tx1"/>
                </a:solidFill>
              </a:rPr>
              <a:t>h,out</a:t>
            </a:r>
            <a:r>
              <a:rPr lang="en-GB" sz="2000" dirty="0">
                <a:solidFill>
                  <a:schemeClr val="tx1"/>
                </a:solidFill>
              </a:rPr>
              <a:t> gives:</a:t>
            </a:r>
          </a:p>
          <a:p>
            <a:pPr marL="457200" indent="-457200" algn="just">
              <a:buFont typeface="Wingdings" pitchFamily="2" charset="2"/>
              <a:buChar char="§"/>
            </a:pPr>
            <a:endParaRPr lang="en-GB" sz="2000" dirty="0"/>
          </a:p>
          <a:p>
            <a:pPr marL="457200" indent="-457200" algn="just"/>
            <a:r>
              <a:rPr lang="en-GB" sz="2000" dirty="0"/>
              <a:t>                                                                                                                      </a:t>
            </a:r>
            <a:r>
              <a:rPr lang="en-GB" sz="2000" b="1" i="1" dirty="0">
                <a:solidFill>
                  <a:schemeClr val="tx1"/>
                </a:solidFill>
              </a:rPr>
              <a:t>(6.30)</a:t>
            </a:r>
            <a:endParaRPr lang="en-US" sz="2000" b="1" i="1" dirty="0">
              <a:solidFill>
                <a:schemeClr val="tx1"/>
              </a:solidFill>
            </a:endParaRPr>
          </a:p>
          <a:p>
            <a:pPr marL="457200" indent="-457200" algn="just"/>
            <a:r>
              <a:rPr lang="en-GB" sz="2000" dirty="0">
                <a:solidFill>
                  <a:schemeClr val="tx1"/>
                </a:solidFill>
              </a:rPr>
              <a:t>Substituting this into equation (6.29), after adding and subtracting T</a:t>
            </a:r>
            <a:r>
              <a:rPr lang="en-GB" sz="2000" baseline="-25000" dirty="0">
                <a:solidFill>
                  <a:schemeClr val="tx1"/>
                </a:solidFill>
              </a:rPr>
              <a:t>c,in</a:t>
            </a:r>
            <a:r>
              <a:rPr lang="en-GB" sz="2000" dirty="0">
                <a:solidFill>
                  <a:schemeClr val="tx1"/>
                </a:solidFill>
              </a:rPr>
              <a:t>  gives:</a:t>
            </a:r>
            <a:endParaRPr lang="en-US" sz="2000" dirty="0">
              <a:solidFill>
                <a:schemeClr val="tx1"/>
              </a:solidFill>
            </a:endParaRPr>
          </a:p>
          <a:p>
            <a:pPr marL="457200" indent="-457200" algn="just"/>
            <a:endParaRPr lang="en-GB" sz="2000" dirty="0">
              <a:solidFill>
                <a:schemeClr val="tx1"/>
              </a:solidFill>
            </a:endParaRPr>
          </a:p>
          <a:p>
            <a:pPr marL="457200" indent="-457200" algn="just"/>
            <a:r>
              <a:rPr lang="en-US" sz="2000" dirty="0">
                <a:solidFill>
                  <a:schemeClr val="tx1"/>
                </a:solidFill>
              </a:rPr>
              <a:t>                                                                                                                    </a:t>
            </a:r>
            <a:r>
              <a:rPr lang="en-US" sz="2000" b="1" i="1" dirty="0">
                <a:solidFill>
                  <a:schemeClr val="tx1"/>
                </a:solidFill>
              </a:rPr>
              <a:t>(6.31)</a:t>
            </a:r>
          </a:p>
          <a:p>
            <a:pPr marL="457200" indent="-457200" algn="just"/>
            <a:endParaRPr lang="en-US" sz="2000" b="1" i="1" dirty="0">
              <a:solidFill>
                <a:schemeClr val="tx1"/>
              </a:solidFill>
            </a:endParaRPr>
          </a:p>
          <a:p>
            <a:pPr marL="457200" indent="-457200" algn="just"/>
            <a:r>
              <a:rPr lang="en-GB" sz="2000" dirty="0">
                <a:solidFill>
                  <a:schemeClr val="tx1"/>
                </a:solidFill>
              </a:rPr>
              <a:t>which simplifies to:</a:t>
            </a:r>
          </a:p>
          <a:p>
            <a:pPr marL="457200" indent="-457200" algn="just"/>
            <a:endParaRPr lang="en-GB" sz="2000" dirty="0">
              <a:solidFill>
                <a:schemeClr val="tx1"/>
              </a:solidFill>
            </a:endParaRPr>
          </a:p>
          <a:p>
            <a:pPr marL="457200" indent="-457200" algn="just"/>
            <a:r>
              <a:rPr lang="en-GB" sz="2000" dirty="0">
                <a:solidFill>
                  <a:schemeClr val="tx1"/>
                </a:solidFill>
              </a:rPr>
              <a:t>                                                                                                                   </a:t>
            </a:r>
            <a:r>
              <a:rPr lang="en-GB" sz="2000" b="1" i="1" dirty="0">
                <a:solidFill>
                  <a:schemeClr val="tx1"/>
                </a:solidFill>
              </a:rPr>
              <a:t> (6.32)</a:t>
            </a:r>
            <a:endParaRPr lang="en-US" sz="2000" b="1" i="1" dirty="0">
              <a:solidFill>
                <a:schemeClr val="tx1"/>
              </a:solidFill>
            </a:endParaRPr>
          </a:p>
          <a:p>
            <a:pPr marL="457200" indent="-457200" algn="just"/>
            <a:endParaRPr lang="en-US" sz="2000" dirty="0">
              <a:solidFill>
                <a:schemeClr val="tx1"/>
              </a:solidFill>
            </a:endParaRPr>
          </a:p>
          <a:p>
            <a:pPr marL="457200" indent="-457200" algn="just">
              <a:buFont typeface="Wingdings" pitchFamily="2" charset="2"/>
              <a:buChar char="§"/>
            </a:pPr>
            <a:endParaRPr lang="en-US" sz="2000" b="1" i="1" dirty="0">
              <a:solidFill>
                <a:schemeClr val="tx2"/>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a:solidFill>
                  <a:srgbClr val="002060"/>
                </a:solidFill>
                <a:latin typeface="Times New Roman" pitchFamily="18" charset="0"/>
                <a:cs typeface="Times New Roman" pitchFamily="18" charset="0"/>
              </a:rPr>
              <a:t>PROF. F.K. FORSON; ME 366 LECTURE 9</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74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744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25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25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26660" name="Object 4"/>
          <p:cNvGraphicFramePr>
            <a:graphicFrameLocks noChangeAspect="1"/>
          </p:cNvGraphicFramePr>
          <p:nvPr/>
        </p:nvGraphicFramePr>
        <p:xfrm>
          <a:off x="1981200" y="1752600"/>
          <a:ext cx="3581400" cy="838200"/>
        </p:xfrm>
        <a:graphic>
          <a:graphicData uri="http://schemas.openxmlformats.org/presentationml/2006/ole">
            <mc:AlternateContent xmlns:mc="http://schemas.openxmlformats.org/markup-compatibility/2006">
              <mc:Choice xmlns:v="urn:schemas-microsoft-com:vml" Requires="v">
                <p:oleObj name="Equation" r:id="rId3" imgW="2095500" imgH="508000" progId="Equation.3">
                  <p:embed/>
                </p:oleObj>
              </mc:Choice>
              <mc:Fallback>
                <p:oleObj name="Equation" r:id="rId3" imgW="2095500" imgH="508000" progId="Equation.3">
                  <p:embed/>
                  <p:pic>
                    <p:nvPicPr>
                      <p:cNvPr id="32666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1752600"/>
                        <a:ext cx="35814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666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26662" name="Object 6"/>
          <p:cNvGraphicFramePr>
            <a:graphicFrameLocks noChangeAspect="1"/>
          </p:cNvGraphicFramePr>
          <p:nvPr/>
        </p:nvGraphicFramePr>
        <p:xfrm>
          <a:off x="1676400" y="3048000"/>
          <a:ext cx="2971800" cy="762000"/>
        </p:xfrm>
        <a:graphic>
          <a:graphicData uri="http://schemas.openxmlformats.org/presentationml/2006/ole">
            <mc:AlternateContent xmlns:mc="http://schemas.openxmlformats.org/markup-compatibility/2006">
              <mc:Choice xmlns:v="urn:schemas-microsoft-com:vml" Requires="v">
                <p:oleObj name="Equation" r:id="rId5" imgW="1790700" imgH="431800" progId="Equation.3">
                  <p:embed/>
                </p:oleObj>
              </mc:Choice>
              <mc:Fallback>
                <p:oleObj name="Equation" r:id="rId5" imgW="1790700" imgH="431800" progId="Equation.3">
                  <p:embed/>
                  <p:pic>
                    <p:nvPicPr>
                      <p:cNvPr id="326662"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400" y="3048000"/>
                        <a:ext cx="29718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666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26664" name="Object 8"/>
          <p:cNvGraphicFramePr>
            <a:graphicFrameLocks noChangeAspect="1"/>
          </p:cNvGraphicFramePr>
          <p:nvPr/>
        </p:nvGraphicFramePr>
        <p:xfrm>
          <a:off x="990600" y="4038600"/>
          <a:ext cx="4953000" cy="1066800"/>
        </p:xfrm>
        <a:graphic>
          <a:graphicData uri="http://schemas.openxmlformats.org/presentationml/2006/ole">
            <mc:AlternateContent xmlns:mc="http://schemas.openxmlformats.org/markup-compatibility/2006">
              <mc:Choice xmlns:v="urn:schemas-microsoft-com:vml" Requires="v">
                <p:oleObj name="Equation" r:id="rId7" imgW="3771900" imgH="673100" progId="Equation.3">
                  <p:embed/>
                </p:oleObj>
              </mc:Choice>
              <mc:Fallback>
                <p:oleObj name="Equation" r:id="rId7" imgW="3771900" imgH="673100" progId="Equation.3">
                  <p:embed/>
                  <p:pic>
                    <p:nvPicPr>
                      <p:cNvPr id="326664"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0600" y="4038600"/>
                        <a:ext cx="4953000" cy="1066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66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26666" name="Object 10"/>
          <p:cNvGraphicFramePr>
            <a:graphicFrameLocks noChangeAspect="1"/>
          </p:cNvGraphicFramePr>
          <p:nvPr/>
        </p:nvGraphicFramePr>
        <p:xfrm>
          <a:off x="762000" y="5486400"/>
          <a:ext cx="4371975" cy="838200"/>
        </p:xfrm>
        <a:graphic>
          <a:graphicData uri="http://schemas.openxmlformats.org/presentationml/2006/ole">
            <mc:AlternateContent xmlns:mc="http://schemas.openxmlformats.org/markup-compatibility/2006">
              <mc:Choice xmlns:v="urn:schemas-microsoft-com:vml" Requires="v">
                <p:oleObj name="Equation" r:id="rId9" imgW="2768600" imgH="508000" progId="Equation.3">
                  <p:embed/>
                </p:oleObj>
              </mc:Choice>
              <mc:Fallback>
                <p:oleObj name="Equation" r:id="rId9" imgW="2768600" imgH="508000" progId="Equation.3">
                  <p:embed/>
                  <p:pic>
                    <p:nvPicPr>
                      <p:cNvPr id="326666"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2000" y="5486400"/>
                        <a:ext cx="4371975"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1"/>
            <a:ext cx="8534400" cy="533400"/>
          </a:xfrm>
        </p:spPr>
        <p:txBody>
          <a:bodyPr>
            <a:normAutofit fontScale="90000"/>
          </a:bodyPr>
          <a:lstStyle/>
          <a:p>
            <a:r>
              <a:rPr lang="en-US" sz="2400" b="1" dirty="0">
                <a:solidFill>
                  <a:srgbClr val="FF0000"/>
                </a:solidFill>
                <a:latin typeface="Arial Black" pitchFamily="34" charset="0"/>
              </a:rPr>
              <a:t>SESSION 2-6.2: THE EFFECTIVENESS – NTU METHOD</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304800" y="762000"/>
            <a:ext cx="8382000" cy="5638800"/>
          </a:xfrm>
        </p:spPr>
        <p:txBody>
          <a:bodyPr>
            <a:normAutofit/>
          </a:bodyPr>
          <a:lstStyle/>
          <a:p>
            <a:pPr marL="457200" indent="-457200" algn="just"/>
            <a:r>
              <a:rPr lang="en-GB" sz="2000" b="1" i="1" u="sng" dirty="0">
                <a:solidFill>
                  <a:schemeClr val="tx1"/>
                </a:solidFill>
              </a:rPr>
              <a:t>Parallel flow in double-pipe heat exchanger</a:t>
            </a:r>
          </a:p>
          <a:p>
            <a:pPr marL="457200" indent="-457200" algn="just">
              <a:buFont typeface="Wingdings" pitchFamily="2" charset="2"/>
              <a:buChar char="§"/>
            </a:pPr>
            <a:r>
              <a:rPr lang="en-GB" sz="2000" dirty="0">
                <a:solidFill>
                  <a:schemeClr val="tx1"/>
                </a:solidFill>
              </a:rPr>
              <a:t>But,</a:t>
            </a:r>
          </a:p>
          <a:p>
            <a:pPr marL="457200" indent="-457200" algn="just"/>
            <a:r>
              <a:rPr lang="en-GB" sz="2000" dirty="0">
                <a:solidFill>
                  <a:schemeClr val="tx1"/>
                </a:solidFill>
              </a:rPr>
              <a:t>                                                                                                                        </a:t>
            </a:r>
            <a:r>
              <a:rPr lang="en-GB" sz="2000" b="1" i="1" dirty="0">
                <a:solidFill>
                  <a:schemeClr val="tx1"/>
                </a:solidFill>
              </a:rPr>
              <a:t>(6.33)</a:t>
            </a:r>
          </a:p>
          <a:p>
            <a:pPr marL="457200" indent="-457200" algn="just"/>
            <a:endParaRPr lang="en-GB" sz="2000" b="1" i="1" dirty="0">
              <a:solidFill>
                <a:schemeClr val="tx1"/>
              </a:solidFill>
            </a:endParaRPr>
          </a:p>
          <a:p>
            <a:pPr marL="457200" indent="-457200" algn="just"/>
            <a:r>
              <a:rPr lang="en-GB" sz="2000" dirty="0">
                <a:solidFill>
                  <a:schemeClr val="tx1"/>
                </a:solidFill>
              </a:rPr>
              <a:t>Substituting this result into Equation 6.32, and solving for  gives the following relation for the effectiveness of a </a:t>
            </a:r>
            <a:r>
              <a:rPr lang="en-GB" sz="2000" i="1" dirty="0">
                <a:solidFill>
                  <a:schemeClr val="tx1"/>
                </a:solidFill>
              </a:rPr>
              <a:t>parallel-flow</a:t>
            </a:r>
            <a:r>
              <a:rPr lang="en-GB" sz="2000" dirty="0">
                <a:solidFill>
                  <a:schemeClr val="tx1"/>
                </a:solidFill>
              </a:rPr>
              <a:t> heat exchanger:</a:t>
            </a:r>
            <a:endParaRPr lang="en-US" sz="2000" dirty="0">
              <a:solidFill>
                <a:schemeClr val="tx1"/>
              </a:solidFill>
            </a:endParaRPr>
          </a:p>
          <a:p>
            <a:pPr marL="457200" indent="-457200" algn="just"/>
            <a:endParaRPr lang="en-US" sz="2000" dirty="0">
              <a:solidFill>
                <a:schemeClr val="tx1"/>
              </a:solidFill>
            </a:endParaRPr>
          </a:p>
          <a:p>
            <a:pPr marL="457200" indent="-457200" algn="just"/>
            <a:r>
              <a:rPr lang="en-US" sz="2000" b="1" i="1" dirty="0">
                <a:solidFill>
                  <a:schemeClr val="tx2"/>
                </a:solidFill>
              </a:rPr>
              <a:t>                                                                                                                       </a:t>
            </a:r>
            <a:r>
              <a:rPr lang="en-US" sz="2000" b="1" i="1" dirty="0">
                <a:solidFill>
                  <a:schemeClr val="tx1"/>
                </a:solidFill>
              </a:rPr>
              <a:t>(6.34)</a:t>
            </a:r>
          </a:p>
          <a:p>
            <a:pPr marL="457200" indent="-457200" algn="just"/>
            <a:endParaRPr lang="en-US" sz="2000" b="1" i="1" dirty="0">
              <a:solidFill>
                <a:schemeClr val="tx1"/>
              </a:solidFill>
            </a:endParaRPr>
          </a:p>
          <a:p>
            <a:pPr marL="457200" indent="-457200" algn="just"/>
            <a:endParaRPr lang="en-US" sz="2000" b="1" i="1" dirty="0">
              <a:solidFill>
                <a:schemeClr val="tx1"/>
              </a:solidFill>
            </a:endParaRPr>
          </a:p>
          <a:p>
            <a:pPr marL="457200" indent="-457200" algn="just"/>
            <a:r>
              <a:rPr lang="en-GB" sz="2000" b="1" i="1" dirty="0">
                <a:solidFill>
                  <a:schemeClr val="tx2"/>
                </a:solidFill>
              </a:rPr>
              <a:t>Taking either C</a:t>
            </a:r>
            <a:r>
              <a:rPr lang="en-GB" sz="2000" b="1" i="1" baseline="-25000" dirty="0">
                <a:solidFill>
                  <a:schemeClr val="tx2"/>
                </a:solidFill>
              </a:rPr>
              <a:t>c</a:t>
            </a:r>
            <a:r>
              <a:rPr lang="en-GB" sz="2000" b="1" i="1" dirty="0">
                <a:solidFill>
                  <a:schemeClr val="tx2"/>
                </a:solidFill>
              </a:rPr>
              <a:t> or C</a:t>
            </a:r>
            <a:r>
              <a:rPr lang="en-GB" sz="2000" b="1" i="1" baseline="-25000" dirty="0">
                <a:solidFill>
                  <a:schemeClr val="tx2"/>
                </a:solidFill>
              </a:rPr>
              <a:t>h</a:t>
            </a:r>
            <a:r>
              <a:rPr lang="en-GB" sz="2000" b="1" i="1" dirty="0">
                <a:solidFill>
                  <a:schemeClr val="tx2"/>
                </a:solidFill>
              </a:rPr>
              <a:t> to be </a:t>
            </a:r>
            <a:r>
              <a:rPr lang="en-GB" sz="2000" b="1" i="1" dirty="0" err="1">
                <a:solidFill>
                  <a:schemeClr val="tx2"/>
                </a:solidFill>
              </a:rPr>
              <a:t>C</a:t>
            </a:r>
            <a:r>
              <a:rPr lang="en-GB" sz="2000" b="1" i="1" baseline="-25000" dirty="0" err="1">
                <a:solidFill>
                  <a:schemeClr val="tx2"/>
                </a:solidFill>
              </a:rPr>
              <a:t>min</a:t>
            </a:r>
            <a:r>
              <a:rPr lang="en-GB" sz="2000" b="1" i="1" dirty="0">
                <a:solidFill>
                  <a:schemeClr val="tx2"/>
                </a:solidFill>
              </a:rPr>
              <a:t>  (both approaches the same result), the relation can be expressed more conveniently as:</a:t>
            </a:r>
          </a:p>
          <a:p>
            <a:pPr marL="457200" indent="-457200" algn="just"/>
            <a:endParaRPr lang="en-GB" sz="2000" b="1" i="1" dirty="0">
              <a:solidFill>
                <a:schemeClr val="tx2"/>
              </a:solidFill>
            </a:endParaRPr>
          </a:p>
          <a:p>
            <a:pPr marL="457200" indent="-457200" algn="just"/>
            <a:r>
              <a:rPr lang="en-GB" sz="2000" b="1" i="1" dirty="0">
                <a:solidFill>
                  <a:schemeClr val="tx2"/>
                </a:solidFill>
              </a:rPr>
              <a:t>                                                                                                                    </a:t>
            </a:r>
            <a:r>
              <a:rPr lang="en-GB" sz="2000" b="1" i="1" dirty="0">
                <a:solidFill>
                  <a:schemeClr val="tx1"/>
                </a:solidFill>
              </a:rPr>
              <a:t> (6.35)</a:t>
            </a:r>
            <a:endParaRPr lang="en-US" sz="2000" b="1" i="1" dirty="0">
              <a:solidFill>
                <a:schemeClr val="tx1"/>
              </a:solidFill>
            </a:endParaRPr>
          </a:p>
          <a:p>
            <a:pPr marL="457200" indent="-457200" algn="just"/>
            <a:endParaRPr lang="en-US" sz="2000" dirty="0">
              <a:solidFill>
                <a:schemeClr val="tx1"/>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a:solidFill>
                  <a:srgbClr val="002060"/>
                </a:solidFill>
                <a:latin typeface="Times New Roman" pitchFamily="18" charset="0"/>
                <a:cs typeface="Times New Roman" pitchFamily="18" charset="0"/>
              </a:rPr>
              <a:t>PROF. F.K. FORSON; ME 366 LECTURE 9</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74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744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25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25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1"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28710" name="Object 6"/>
          <p:cNvGraphicFramePr>
            <a:graphicFrameLocks noChangeAspect="1"/>
          </p:cNvGraphicFramePr>
          <p:nvPr/>
        </p:nvGraphicFramePr>
        <p:xfrm>
          <a:off x="1371600" y="1219200"/>
          <a:ext cx="4953000" cy="838200"/>
        </p:xfrm>
        <a:graphic>
          <a:graphicData uri="http://schemas.openxmlformats.org/presentationml/2006/ole">
            <mc:AlternateContent xmlns:mc="http://schemas.openxmlformats.org/markup-compatibility/2006">
              <mc:Choice xmlns:v="urn:schemas-microsoft-com:vml" Requires="v">
                <p:oleObj name="Equation" r:id="rId3" imgW="3302000" imgH="469900" progId="Equation.3">
                  <p:embed/>
                </p:oleObj>
              </mc:Choice>
              <mc:Fallback>
                <p:oleObj name="Equation" r:id="rId3" imgW="3302000" imgH="469900" progId="Equation.3">
                  <p:embed/>
                  <p:pic>
                    <p:nvPicPr>
                      <p:cNvPr id="32871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1219200"/>
                        <a:ext cx="49530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8713"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28712" name="Object 8"/>
          <p:cNvGraphicFramePr>
            <a:graphicFrameLocks noChangeAspect="1"/>
          </p:cNvGraphicFramePr>
          <p:nvPr/>
        </p:nvGraphicFramePr>
        <p:xfrm>
          <a:off x="1447800" y="2895600"/>
          <a:ext cx="3733800" cy="1371600"/>
        </p:xfrm>
        <a:graphic>
          <a:graphicData uri="http://schemas.openxmlformats.org/presentationml/2006/ole">
            <mc:AlternateContent xmlns:mc="http://schemas.openxmlformats.org/markup-compatibility/2006">
              <mc:Choice xmlns:v="urn:schemas-microsoft-com:vml" Requires="v">
                <p:oleObj name="Equation" r:id="rId5" imgW="2247900" imgH="965200" progId="Equation.3">
                  <p:embed/>
                </p:oleObj>
              </mc:Choice>
              <mc:Fallback>
                <p:oleObj name="Equation" r:id="rId5" imgW="2247900" imgH="965200" progId="Equation.3">
                  <p:embed/>
                  <p:pic>
                    <p:nvPicPr>
                      <p:cNvPr id="328712"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7800" y="2895600"/>
                        <a:ext cx="3733800" cy="1371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8715"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28714" name="Object 10"/>
          <p:cNvGraphicFramePr>
            <a:graphicFrameLocks noChangeAspect="1"/>
          </p:cNvGraphicFramePr>
          <p:nvPr/>
        </p:nvGraphicFramePr>
        <p:xfrm>
          <a:off x="685800" y="4953000"/>
          <a:ext cx="5334000" cy="1447800"/>
        </p:xfrm>
        <a:graphic>
          <a:graphicData uri="http://schemas.openxmlformats.org/presentationml/2006/ole">
            <mc:AlternateContent xmlns:mc="http://schemas.openxmlformats.org/markup-compatibility/2006">
              <mc:Choice xmlns:v="urn:schemas-microsoft-com:vml" Requires="v">
                <p:oleObj name="Equation" r:id="rId7" imgW="3975100" imgH="965200" progId="Equation.3">
                  <p:embed/>
                </p:oleObj>
              </mc:Choice>
              <mc:Fallback>
                <p:oleObj name="Equation" r:id="rId7" imgW="3975100" imgH="965200" progId="Equation.3">
                  <p:embed/>
                  <p:pic>
                    <p:nvPicPr>
                      <p:cNvPr id="328714"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800" y="4953000"/>
                        <a:ext cx="5334000" cy="144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1"/>
            <a:ext cx="8534400" cy="533400"/>
          </a:xfrm>
        </p:spPr>
        <p:txBody>
          <a:bodyPr>
            <a:normAutofit fontScale="90000"/>
          </a:bodyPr>
          <a:lstStyle/>
          <a:p>
            <a:r>
              <a:rPr lang="en-US" sz="2400" b="1" dirty="0">
                <a:solidFill>
                  <a:srgbClr val="FF0000"/>
                </a:solidFill>
                <a:latin typeface="Arial Black" pitchFamily="34" charset="0"/>
              </a:rPr>
              <a:t>SESSION 2-6.2: THE EFFECTIVENESS – NTU METHOD</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304800" y="762000"/>
            <a:ext cx="8382000" cy="5638800"/>
          </a:xfrm>
        </p:spPr>
        <p:txBody>
          <a:bodyPr>
            <a:normAutofit/>
          </a:bodyPr>
          <a:lstStyle/>
          <a:p>
            <a:pPr marL="457200" indent="-457200" algn="just"/>
            <a:r>
              <a:rPr lang="en-GB" sz="2000" b="1" i="1" u="sng" dirty="0">
                <a:solidFill>
                  <a:schemeClr val="tx1"/>
                </a:solidFill>
              </a:rPr>
              <a:t>Parallel flow in double-pipe heat exchanger</a:t>
            </a:r>
          </a:p>
          <a:p>
            <a:pPr marL="457200" indent="-457200" algn="just">
              <a:buFont typeface="Wingdings" pitchFamily="2" charset="2"/>
              <a:buChar char="§"/>
            </a:pPr>
            <a:r>
              <a:rPr lang="en-GB" sz="2000" dirty="0">
                <a:solidFill>
                  <a:schemeClr val="tx1"/>
                </a:solidFill>
              </a:rPr>
              <a:t>Effectiveness relations involve the dimensionless group, </a:t>
            </a:r>
          </a:p>
          <a:p>
            <a:pPr marL="457200" indent="-457200" algn="just">
              <a:buFont typeface="Wingdings" pitchFamily="2" charset="2"/>
              <a:buChar char="§"/>
            </a:pPr>
            <a:r>
              <a:rPr lang="en-GB" sz="2000" dirty="0">
                <a:solidFill>
                  <a:schemeClr val="tx1"/>
                </a:solidFill>
              </a:rPr>
              <a:t>This quantity is called </a:t>
            </a:r>
            <a:r>
              <a:rPr lang="en-GB" sz="2000" b="1" dirty="0">
                <a:solidFill>
                  <a:schemeClr val="tx1"/>
                </a:solidFill>
              </a:rPr>
              <a:t>the number of transfer units (NTU)</a:t>
            </a:r>
            <a:r>
              <a:rPr lang="en-GB" sz="2000" dirty="0">
                <a:solidFill>
                  <a:schemeClr val="tx1"/>
                </a:solidFill>
              </a:rPr>
              <a:t> and is expressed as: </a:t>
            </a:r>
          </a:p>
          <a:p>
            <a:pPr marL="457200" indent="-457200" algn="just"/>
            <a:r>
              <a:rPr lang="en-GB" sz="2000" dirty="0">
                <a:solidFill>
                  <a:schemeClr val="tx1"/>
                </a:solidFill>
              </a:rPr>
              <a:t>                                                                                                                  </a:t>
            </a:r>
            <a:r>
              <a:rPr lang="en-GB" sz="2000" b="1" i="1" dirty="0">
                <a:solidFill>
                  <a:schemeClr val="tx1"/>
                </a:solidFill>
              </a:rPr>
              <a:t> (6.36)</a:t>
            </a:r>
          </a:p>
          <a:p>
            <a:pPr marL="457200" indent="-457200" algn="just"/>
            <a:endParaRPr lang="en-US" sz="2000" b="1" i="1" dirty="0">
              <a:solidFill>
                <a:schemeClr val="tx1"/>
              </a:solidFill>
            </a:endParaRPr>
          </a:p>
          <a:p>
            <a:pPr marL="457200" indent="-457200" algn="just">
              <a:buFont typeface="Wingdings" pitchFamily="2" charset="2"/>
              <a:buChar char="§"/>
            </a:pPr>
            <a:r>
              <a:rPr lang="en-GB" sz="2000" b="1" dirty="0">
                <a:solidFill>
                  <a:schemeClr val="tx2"/>
                </a:solidFill>
              </a:rPr>
              <a:t>Note that the NTU is proportional to A. </a:t>
            </a:r>
            <a:r>
              <a:rPr lang="en-GB" sz="2000" b="1" u="sng" dirty="0">
                <a:solidFill>
                  <a:schemeClr val="tx2"/>
                </a:solidFill>
              </a:rPr>
              <a:t>For specified values of </a:t>
            </a:r>
            <a:r>
              <a:rPr lang="en-GB" sz="2000" b="1" i="1" u="sng" dirty="0">
                <a:solidFill>
                  <a:schemeClr val="tx2"/>
                </a:solidFill>
              </a:rPr>
              <a:t>U</a:t>
            </a:r>
            <a:r>
              <a:rPr lang="en-GB" sz="2000" b="1" u="sng" dirty="0">
                <a:solidFill>
                  <a:schemeClr val="tx2"/>
                </a:solidFill>
              </a:rPr>
              <a:t> and </a:t>
            </a:r>
            <a:r>
              <a:rPr lang="en-GB" sz="2000" b="1" i="1" u="sng" dirty="0" err="1">
                <a:solidFill>
                  <a:schemeClr val="tx2"/>
                </a:solidFill>
              </a:rPr>
              <a:t>C</a:t>
            </a:r>
            <a:r>
              <a:rPr lang="en-GB" sz="2000" b="1" u="sng" baseline="-25000" dirty="0" err="1">
                <a:solidFill>
                  <a:schemeClr val="tx2"/>
                </a:solidFill>
              </a:rPr>
              <a:t>min</a:t>
            </a:r>
            <a:r>
              <a:rPr lang="en-GB" sz="2000" b="1" u="sng" dirty="0">
                <a:solidFill>
                  <a:schemeClr val="tx2"/>
                </a:solidFill>
              </a:rPr>
              <a:t>, the NTU is </a:t>
            </a:r>
            <a:r>
              <a:rPr lang="en-GB" sz="2000" b="1" i="1" u="sng" dirty="0">
                <a:solidFill>
                  <a:schemeClr val="tx2"/>
                </a:solidFill>
              </a:rPr>
              <a:t>a measure of the heat transfer surface area A</a:t>
            </a:r>
            <a:r>
              <a:rPr lang="en-GB" sz="2000" b="1" u="sng" dirty="0">
                <a:solidFill>
                  <a:schemeClr val="tx2"/>
                </a:solidFill>
              </a:rPr>
              <a:t>. </a:t>
            </a:r>
            <a:r>
              <a:rPr lang="en-GB" sz="2000" b="1" dirty="0">
                <a:solidFill>
                  <a:schemeClr val="tx2"/>
                </a:solidFill>
              </a:rPr>
              <a:t>Thus, the larger the NTU, the larger the heat exchanger. The effectiveness is a function of the number of transfer units (NTU) and the capacity ratio C (i.e. </a:t>
            </a:r>
            <a:r>
              <a:rPr lang="en-GB" sz="2000" b="1" dirty="0" err="1">
                <a:solidFill>
                  <a:schemeClr val="tx2"/>
                </a:solidFill>
              </a:rPr>
              <a:t>C</a:t>
            </a:r>
            <a:r>
              <a:rPr lang="en-GB" sz="2000" b="1" baseline="-25000" dirty="0" err="1">
                <a:solidFill>
                  <a:schemeClr val="tx2"/>
                </a:solidFill>
              </a:rPr>
              <a:t>min</a:t>
            </a:r>
            <a:r>
              <a:rPr lang="en-GB" sz="2000" b="1" dirty="0">
                <a:solidFill>
                  <a:schemeClr val="tx2"/>
                </a:solidFill>
              </a:rPr>
              <a:t> / </a:t>
            </a:r>
            <a:r>
              <a:rPr lang="en-GB" sz="2000" b="1" dirty="0" err="1">
                <a:solidFill>
                  <a:schemeClr val="tx2"/>
                </a:solidFill>
              </a:rPr>
              <a:t>C</a:t>
            </a:r>
            <a:r>
              <a:rPr lang="en-GB" sz="2000" b="1" baseline="-25000" dirty="0" err="1">
                <a:solidFill>
                  <a:schemeClr val="tx2"/>
                </a:solidFill>
              </a:rPr>
              <a:t>max</a:t>
            </a:r>
            <a:r>
              <a:rPr lang="en-GB" sz="2000" b="1" dirty="0">
                <a:solidFill>
                  <a:schemeClr val="tx2"/>
                </a:solidFill>
              </a:rPr>
              <a:t>). </a:t>
            </a:r>
          </a:p>
          <a:p>
            <a:pPr marL="457200" indent="-457200" algn="just">
              <a:buFont typeface="Wingdings" pitchFamily="2" charset="2"/>
              <a:buChar char="§"/>
            </a:pPr>
            <a:endParaRPr lang="en-GB" sz="2000" dirty="0">
              <a:solidFill>
                <a:schemeClr val="tx1"/>
              </a:solidFill>
            </a:endParaRPr>
          </a:p>
          <a:p>
            <a:pPr marL="457200" indent="-457200" algn="just">
              <a:buFont typeface="Wingdings" pitchFamily="2" charset="2"/>
              <a:buChar char="§"/>
            </a:pPr>
            <a:r>
              <a:rPr lang="en-GB" sz="2000" dirty="0">
                <a:solidFill>
                  <a:schemeClr val="tx1"/>
                </a:solidFill>
              </a:rPr>
              <a:t>The effectiveness of some common types of heat exchangers are plotted in Figure 91. Effectiveness relations have also been developed for a large number of heat exchangers, and the results are given in Table 14. Table 15 gives NTU directly when the effectiveness is known.</a:t>
            </a:r>
            <a:endParaRPr lang="en-US" sz="2000" dirty="0">
              <a:solidFill>
                <a:schemeClr val="tx1"/>
              </a:solidFill>
            </a:endParaRPr>
          </a:p>
          <a:p>
            <a:pPr marL="457200" indent="-457200" algn="just"/>
            <a:endParaRPr lang="en-GB" sz="2000" b="1" i="1" dirty="0">
              <a:solidFill>
                <a:schemeClr val="tx1"/>
              </a:solidFill>
            </a:endParaRPr>
          </a:p>
          <a:p>
            <a:pPr marL="457200" indent="-457200" algn="just"/>
            <a:endParaRPr lang="en-US" sz="2000" dirty="0">
              <a:solidFill>
                <a:schemeClr val="tx1"/>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a:solidFill>
                  <a:srgbClr val="002060"/>
                </a:solidFill>
                <a:latin typeface="Times New Roman" pitchFamily="18" charset="0"/>
                <a:cs typeface="Times New Roman" pitchFamily="18" charset="0"/>
              </a:rPr>
              <a:t>PROF. F.K. FORSON; ME 366 LECTURE 9</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74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744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25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25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1"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3"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5"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075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30757" name="Object 5"/>
          <p:cNvGraphicFramePr>
            <a:graphicFrameLocks noChangeAspect="1"/>
          </p:cNvGraphicFramePr>
          <p:nvPr/>
        </p:nvGraphicFramePr>
        <p:xfrm>
          <a:off x="6858000" y="1152525"/>
          <a:ext cx="914400" cy="371475"/>
        </p:xfrm>
        <a:graphic>
          <a:graphicData uri="http://schemas.openxmlformats.org/presentationml/2006/ole">
            <mc:AlternateContent xmlns:mc="http://schemas.openxmlformats.org/markup-compatibility/2006">
              <mc:Choice xmlns:v="urn:schemas-microsoft-com:vml" Requires="v">
                <p:oleObj name="Equation" r:id="rId3" imgW="571252" imgH="215806" progId="Equation.3">
                  <p:embed/>
                </p:oleObj>
              </mc:Choice>
              <mc:Fallback>
                <p:oleObj name="Equation" r:id="rId3" imgW="571252" imgH="215806" progId="Equation.3">
                  <p:embed/>
                  <p:pic>
                    <p:nvPicPr>
                      <p:cNvPr id="330757"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1152525"/>
                        <a:ext cx="914400"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0760"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30759" name="Object 7"/>
          <p:cNvGraphicFramePr>
            <a:graphicFrameLocks noChangeAspect="1"/>
          </p:cNvGraphicFramePr>
          <p:nvPr/>
        </p:nvGraphicFramePr>
        <p:xfrm>
          <a:off x="1752600" y="1981200"/>
          <a:ext cx="2514600" cy="685800"/>
        </p:xfrm>
        <a:graphic>
          <a:graphicData uri="http://schemas.openxmlformats.org/presentationml/2006/ole">
            <mc:AlternateContent xmlns:mc="http://schemas.openxmlformats.org/markup-compatibility/2006">
              <mc:Choice xmlns:v="urn:schemas-microsoft-com:vml" Requires="v">
                <p:oleObj name="Equation" r:id="rId5" imgW="1562100" imgH="457200" progId="Equation.3">
                  <p:embed/>
                </p:oleObj>
              </mc:Choice>
              <mc:Fallback>
                <p:oleObj name="Equation" r:id="rId5" imgW="1562100" imgH="457200" progId="Equation.3">
                  <p:embed/>
                  <p:pic>
                    <p:nvPicPr>
                      <p:cNvPr id="330759"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2600" y="1981200"/>
                        <a:ext cx="2514600"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1"/>
            <a:ext cx="8534400" cy="533400"/>
          </a:xfrm>
        </p:spPr>
        <p:txBody>
          <a:bodyPr>
            <a:normAutofit fontScale="90000"/>
          </a:bodyPr>
          <a:lstStyle/>
          <a:p>
            <a:r>
              <a:rPr lang="en-US" sz="2400" b="1" dirty="0">
                <a:solidFill>
                  <a:srgbClr val="FF0000"/>
                </a:solidFill>
                <a:latin typeface="Arial Black" pitchFamily="34" charset="0"/>
              </a:rPr>
              <a:t>SESSION 2-6.2: THE EFFECTIVENESS – NTU METHOD</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304800" y="457200"/>
            <a:ext cx="8382000" cy="5943600"/>
          </a:xfrm>
        </p:spPr>
        <p:txBody>
          <a:bodyPr>
            <a:normAutofit/>
          </a:bodyPr>
          <a:lstStyle/>
          <a:p>
            <a:pPr marL="457200" indent="-457200" algn="just"/>
            <a:r>
              <a:rPr lang="en-GB" sz="2000" b="1" i="1" u="sng" dirty="0">
                <a:solidFill>
                  <a:schemeClr val="tx1"/>
                </a:solidFill>
              </a:rPr>
              <a:t>Table 14: Effectiveness Relations for heat exchangers</a:t>
            </a:r>
          </a:p>
          <a:p>
            <a:pPr marL="457200" indent="-457200" algn="just"/>
            <a:endParaRPr lang="en-GB" sz="2000" b="1" i="1" dirty="0">
              <a:solidFill>
                <a:schemeClr val="tx1"/>
              </a:solidFill>
            </a:endParaRPr>
          </a:p>
          <a:p>
            <a:pPr marL="457200" indent="-457200" algn="just"/>
            <a:endParaRPr lang="en-US" sz="2000" dirty="0">
              <a:solidFill>
                <a:schemeClr val="tx1"/>
              </a:solidFill>
            </a:endParaRPr>
          </a:p>
        </p:txBody>
      </p:sp>
      <p:sp>
        <p:nvSpPr>
          <p:cNvPr id="4" name="Footer Placeholder 3"/>
          <p:cNvSpPr>
            <a:spLocks noGrp="1"/>
          </p:cNvSpPr>
          <p:nvPr>
            <p:ph type="ftr" sz="quarter" idx="11"/>
          </p:nvPr>
        </p:nvSpPr>
        <p:spPr>
          <a:xfrm>
            <a:off x="3124200" y="6506645"/>
            <a:ext cx="3505200" cy="320675"/>
          </a:xfrm>
        </p:spPr>
        <p:txBody>
          <a:bodyPr/>
          <a:lstStyle/>
          <a:p>
            <a:r>
              <a:rPr lang="fr-FR" b="1" i="1" dirty="0">
                <a:solidFill>
                  <a:srgbClr val="002060"/>
                </a:solidFill>
                <a:latin typeface="Times New Roman" pitchFamily="18" charset="0"/>
                <a:cs typeface="Times New Roman" pitchFamily="18" charset="0"/>
              </a:rPr>
              <a:t>PROF. F.K. FORSON; ME 366 LECTURE 9</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74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744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25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25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1"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3"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5"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075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0760"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 name="Picture 5">
            <a:extLst>
              <a:ext uri="{FF2B5EF4-FFF2-40B4-BE49-F238E27FC236}">
                <a16:creationId xmlns:a16="http://schemas.microsoft.com/office/drawing/2014/main" id="{68637A0D-A620-4573-B87F-8DE3C66BC18D}"/>
              </a:ext>
            </a:extLst>
          </p:cNvPr>
          <p:cNvPicPr>
            <a:picLocks noChangeAspect="1"/>
          </p:cNvPicPr>
          <p:nvPr/>
        </p:nvPicPr>
        <p:blipFill>
          <a:blip r:embed="rId3"/>
          <a:stretch>
            <a:fillRect/>
          </a:stretch>
        </p:blipFill>
        <p:spPr>
          <a:xfrm>
            <a:off x="457200" y="795403"/>
            <a:ext cx="8229600" cy="5711242"/>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1"/>
            <a:ext cx="8534400" cy="533400"/>
          </a:xfrm>
        </p:spPr>
        <p:txBody>
          <a:bodyPr>
            <a:normAutofit fontScale="90000"/>
          </a:bodyPr>
          <a:lstStyle/>
          <a:p>
            <a:r>
              <a:rPr lang="en-US" sz="2400" b="1" dirty="0">
                <a:solidFill>
                  <a:srgbClr val="FF0000"/>
                </a:solidFill>
                <a:latin typeface="Arial Black" pitchFamily="34" charset="0"/>
              </a:rPr>
              <a:t>SESSION 2-6.2: THE EFFECTIVENESS – NTU METHOD</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304800" y="457200"/>
            <a:ext cx="8382000" cy="5943600"/>
          </a:xfrm>
        </p:spPr>
        <p:txBody>
          <a:bodyPr>
            <a:normAutofit/>
          </a:bodyPr>
          <a:lstStyle/>
          <a:p>
            <a:pPr marL="457200" indent="-457200" algn="just"/>
            <a:r>
              <a:rPr lang="en-GB" sz="2000" b="1" i="1" u="sng" dirty="0">
                <a:solidFill>
                  <a:schemeClr val="tx1"/>
                </a:solidFill>
              </a:rPr>
              <a:t>Table 14: Effectiveness Relations for heat exchangers</a:t>
            </a:r>
          </a:p>
          <a:p>
            <a:pPr marL="457200" indent="-457200" algn="just"/>
            <a:endParaRPr lang="en-GB" sz="2000" b="1" i="1" dirty="0">
              <a:solidFill>
                <a:schemeClr val="tx1"/>
              </a:solidFill>
            </a:endParaRPr>
          </a:p>
          <a:p>
            <a:pPr marL="457200" indent="-457200" algn="just"/>
            <a:endParaRPr lang="en-US" sz="2000" dirty="0">
              <a:solidFill>
                <a:schemeClr val="tx1"/>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a:solidFill>
                  <a:srgbClr val="002060"/>
                </a:solidFill>
                <a:latin typeface="Times New Roman" pitchFamily="18" charset="0"/>
                <a:cs typeface="Times New Roman" pitchFamily="18" charset="0"/>
              </a:rPr>
              <a:t>PROF. F.K. FORSON; ME 366 LECTURE 9</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74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744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25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25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1"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3"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5"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075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0760"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32804" name="Picture 69" descr="tab 5-2.jpg"/>
          <p:cNvPicPr>
            <a:picLocks noChangeAspect="1" noChangeArrowheads="1"/>
          </p:cNvPicPr>
          <p:nvPr/>
        </p:nvPicPr>
        <p:blipFill>
          <a:blip r:embed="rId3">
            <a:lum bright="-20000" contrast="40000"/>
          </a:blip>
          <a:srcRect/>
          <a:stretch>
            <a:fillRect/>
          </a:stretch>
        </p:blipFill>
        <p:spPr bwMode="auto">
          <a:xfrm>
            <a:off x="609600" y="838200"/>
            <a:ext cx="7848600" cy="5562600"/>
          </a:xfrm>
          <a:prstGeom prst="rect">
            <a:avLst/>
          </a:prstGeom>
          <a:noFill/>
          <a:ln w="9525">
            <a:noFill/>
            <a:miter lim="800000"/>
            <a:headEnd/>
            <a:tailEnd/>
          </a:ln>
        </p:spPr>
      </p:pic>
      <p:sp>
        <p:nvSpPr>
          <p:cNvPr id="5" name="TextBox 4">
            <a:extLst>
              <a:ext uri="{FF2B5EF4-FFF2-40B4-BE49-F238E27FC236}">
                <a16:creationId xmlns:a16="http://schemas.microsoft.com/office/drawing/2014/main" id="{339C9DB1-8A2D-4F8B-80C8-E927F047847E}"/>
              </a:ext>
            </a:extLst>
          </p:cNvPr>
          <p:cNvSpPr txBox="1"/>
          <p:nvPr/>
        </p:nvSpPr>
        <p:spPr>
          <a:xfrm>
            <a:off x="4800600" y="5428307"/>
            <a:ext cx="3733800" cy="292388"/>
          </a:xfrm>
          <a:prstGeom prst="rect">
            <a:avLst/>
          </a:prstGeom>
          <a:noFill/>
        </p:spPr>
        <p:txBody>
          <a:bodyPr wrap="square" rtlCol="0">
            <a:spAutoFit/>
          </a:bodyPr>
          <a:lstStyle/>
          <a:p>
            <a:r>
              <a:rPr lang="en-US" sz="1300" b="1" dirty="0">
                <a:solidFill>
                  <a:srgbClr val="FF0000"/>
                </a:solidFill>
              </a:rPr>
              <a:t>Applicable to Condensers, Boilers, and Evaporators </a:t>
            </a:r>
          </a:p>
        </p:txBody>
      </p:sp>
    </p:spTree>
    <p:extLst>
      <p:ext uri="{BB962C8B-B14F-4D97-AF65-F5344CB8AC3E}">
        <p14:creationId xmlns:p14="http://schemas.microsoft.com/office/powerpoint/2010/main" val="1911888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201"/>
            <a:ext cx="7772400" cy="533400"/>
          </a:xfrm>
        </p:spPr>
        <p:txBody>
          <a:bodyPr>
            <a:normAutofit/>
          </a:bodyPr>
          <a:lstStyle/>
          <a:p>
            <a:r>
              <a:rPr lang="en-US" sz="2400" b="1" dirty="0">
                <a:solidFill>
                  <a:srgbClr val="FF0000"/>
                </a:solidFill>
                <a:latin typeface="Arial Black" pitchFamily="34" charset="0"/>
              </a:rPr>
              <a:t>SESSION 1-6.1: TYPES OF HEAT EXCHANGER</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304800" y="762000"/>
            <a:ext cx="8382000" cy="5638800"/>
          </a:xfrm>
        </p:spPr>
        <p:txBody>
          <a:bodyPr>
            <a:normAutofit/>
          </a:bodyPr>
          <a:lstStyle/>
          <a:p>
            <a:pPr marL="457200" indent="-457200" algn="just"/>
            <a:r>
              <a:rPr lang="en-GB" sz="2000" b="1" i="1" u="sng" dirty="0">
                <a:solidFill>
                  <a:schemeClr val="tx2"/>
                </a:solidFill>
              </a:rPr>
              <a:t>Compact Heat Exchangers</a:t>
            </a:r>
          </a:p>
          <a:p>
            <a:pPr marL="457200" indent="-457200" algn="just">
              <a:buFont typeface="Wingdings" pitchFamily="2" charset="2"/>
              <a:buChar char="§"/>
            </a:pPr>
            <a:r>
              <a:rPr lang="en-GB" sz="2000" b="1" i="1" dirty="0">
                <a:solidFill>
                  <a:schemeClr val="tx1"/>
                </a:solidFill>
              </a:rPr>
              <a:t> </a:t>
            </a:r>
            <a:r>
              <a:rPr lang="en-GB" sz="2000" dirty="0">
                <a:solidFill>
                  <a:schemeClr val="tx1"/>
                </a:solidFill>
              </a:rPr>
              <a:t>These heat exchangers enable us to achieve high heat transfer rates between two fluids in a small volume, and are used in applications with strict limitations on the weight and volume of heat exchangers.</a:t>
            </a:r>
          </a:p>
          <a:p>
            <a:pPr marL="457200" indent="-457200" algn="just">
              <a:buFont typeface="Wingdings" pitchFamily="2" charset="2"/>
              <a:buChar char="§"/>
            </a:pPr>
            <a:r>
              <a:rPr lang="en-GB" sz="2000" dirty="0">
                <a:solidFill>
                  <a:schemeClr val="tx1"/>
                </a:solidFill>
              </a:rPr>
              <a:t>The large surface in compact heat exchangers is obtained by attaching fins to the walls separating the two fluids.</a:t>
            </a:r>
          </a:p>
          <a:p>
            <a:pPr marL="457200" indent="-457200" algn="just">
              <a:buFont typeface="Wingdings" pitchFamily="2" charset="2"/>
              <a:buChar char="§"/>
            </a:pPr>
            <a:r>
              <a:rPr lang="en-GB" sz="2000" dirty="0">
                <a:solidFill>
                  <a:schemeClr val="tx1"/>
                </a:solidFill>
              </a:rPr>
              <a:t>They are normally used in gas-to-gas and gas-to-fluid heat exchangers to counteract the low heat transfer coefficient associated with gas flow with increased surface area.</a:t>
            </a:r>
            <a:endParaRPr lang="en-US" sz="2000" dirty="0">
              <a:solidFill>
                <a:schemeClr val="tx1"/>
              </a:solidFill>
            </a:endParaRPr>
          </a:p>
          <a:p>
            <a:pPr marL="457200" indent="-457200" algn="just">
              <a:buFont typeface="Wingdings" pitchFamily="2" charset="2"/>
              <a:buChar char="§"/>
            </a:pPr>
            <a:r>
              <a:rPr lang="en-GB" sz="2000" b="1" i="1" dirty="0">
                <a:solidFill>
                  <a:schemeClr val="tx2"/>
                </a:solidFill>
              </a:rPr>
              <a:t>In compact heat exchangers, the two fluids usually move perpendicular to each other, and such flow configuration is called cross-flow (see Figure 78), which is further classified as mixed or unmixed flow.</a:t>
            </a:r>
          </a:p>
          <a:p>
            <a:pPr marL="457200" indent="-457200" algn="just">
              <a:buFont typeface="Wingdings" pitchFamily="2" charset="2"/>
              <a:buChar char="§"/>
            </a:pPr>
            <a:r>
              <a:rPr lang="en-GB" sz="2000" dirty="0">
                <a:solidFill>
                  <a:schemeClr val="tx1"/>
                </a:solidFill>
              </a:rPr>
              <a:t>In the </a:t>
            </a:r>
            <a:r>
              <a:rPr lang="en-GB" sz="2000" b="1" u="sng" dirty="0">
                <a:solidFill>
                  <a:srgbClr val="FF0000"/>
                </a:solidFill>
              </a:rPr>
              <a:t>unmixed cases </a:t>
            </a:r>
            <a:r>
              <a:rPr lang="en-GB" sz="2000" dirty="0">
                <a:solidFill>
                  <a:schemeClr val="tx1"/>
                </a:solidFill>
              </a:rPr>
              <a:t>the plate fins force the fluid to flow through a particular inter-fin spacing and prevent it from moving in the transverse direction (e.g. car radiator).</a:t>
            </a:r>
            <a:endParaRPr lang="en-GB" sz="2000" b="1" i="1" dirty="0">
              <a:solidFill>
                <a:schemeClr val="tx1"/>
              </a:solidFill>
            </a:endParaRPr>
          </a:p>
          <a:p>
            <a:pPr marL="457200" indent="-457200" algn="just">
              <a:buFont typeface="Wingdings" pitchFamily="2" charset="2"/>
              <a:buChar char="§"/>
            </a:pPr>
            <a:endParaRPr lang="en-US" sz="2000" dirty="0">
              <a:solidFill>
                <a:schemeClr val="tx1"/>
              </a:solidFill>
            </a:endParaRPr>
          </a:p>
          <a:p>
            <a:pPr marL="457200" indent="-457200" algn="just">
              <a:buFont typeface="Wingdings" pitchFamily="2" charset="2"/>
              <a:buChar char="§"/>
            </a:pPr>
            <a:endParaRPr lang="en-GB" sz="2000" dirty="0">
              <a:solidFill>
                <a:schemeClr val="tx1"/>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a:solidFill>
                  <a:srgbClr val="002060"/>
                </a:solidFill>
                <a:latin typeface="Times New Roman" pitchFamily="18" charset="0"/>
                <a:cs typeface="Times New Roman" pitchFamily="18" charset="0"/>
              </a:rPr>
              <a:t>PROF. F.K. FORSON; ME 366 LECTURE 8</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1162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1"/>
            <a:ext cx="8534400" cy="533400"/>
          </a:xfrm>
        </p:spPr>
        <p:txBody>
          <a:bodyPr>
            <a:normAutofit fontScale="90000"/>
          </a:bodyPr>
          <a:lstStyle/>
          <a:p>
            <a:r>
              <a:rPr lang="en-US" sz="2400" b="1" dirty="0">
                <a:solidFill>
                  <a:srgbClr val="FF0000"/>
                </a:solidFill>
                <a:latin typeface="Arial Black" pitchFamily="34" charset="0"/>
              </a:rPr>
              <a:t>SESSION 2-6.2: THE EFFECTIVENESS – NTU METHOD</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304800" y="457200"/>
            <a:ext cx="8382000" cy="5943600"/>
          </a:xfrm>
        </p:spPr>
        <p:txBody>
          <a:bodyPr>
            <a:normAutofit/>
          </a:bodyPr>
          <a:lstStyle/>
          <a:p>
            <a:pPr marL="457200" indent="-457200" algn="just"/>
            <a:r>
              <a:rPr lang="en-GB" sz="2000" b="1" i="1" u="sng" dirty="0">
                <a:solidFill>
                  <a:schemeClr val="tx1"/>
                </a:solidFill>
              </a:rPr>
              <a:t>Table 15: NTU Relations for heat exchangers</a:t>
            </a:r>
          </a:p>
          <a:p>
            <a:pPr marL="457200" indent="-457200" algn="just"/>
            <a:endParaRPr lang="en-GB" sz="2000" b="1" i="1" dirty="0">
              <a:solidFill>
                <a:schemeClr val="tx1"/>
              </a:solidFill>
            </a:endParaRPr>
          </a:p>
          <a:p>
            <a:pPr marL="457200" indent="-457200" algn="just"/>
            <a:endParaRPr lang="en-US" sz="2000" dirty="0">
              <a:solidFill>
                <a:schemeClr val="tx1"/>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a:solidFill>
                  <a:srgbClr val="002060"/>
                </a:solidFill>
                <a:latin typeface="Times New Roman" pitchFamily="18" charset="0"/>
                <a:cs typeface="Times New Roman" pitchFamily="18" charset="0"/>
              </a:rPr>
              <a:t>PROF. F.K. FORSON; ME 366 LECTURE 9</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74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744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25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25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1"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3"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5"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075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0760"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33826" name="Picture 70" descr="tab 5-3.jpg"/>
          <p:cNvPicPr>
            <a:picLocks noChangeAspect="1" noChangeArrowheads="1"/>
          </p:cNvPicPr>
          <p:nvPr/>
        </p:nvPicPr>
        <p:blipFill>
          <a:blip r:embed="rId3">
            <a:lum bright="-20000" contrast="40000"/>
          </a:blip>
          <a:srcRect/>
          <a:stretch>
            <a:fillRect/>
          </a:stretch>
        </p:blipFill>
        <p:spPr bwMode="auto">
          <a:xfrm>
            <a:off x="457200" y="838200"/>
            <a:ext cx="7772400" cy="5562600"/>
          </a:xfrm>
          <a:prstGeom prst="rect">
            <a:avLst/>
          </a:prstGeom>
          <a:noFill/>
          <a:ln w="9525">
            <a:noFill/>
            <a:miter lim="800000"/>
            <a:headEnd/>
            <a:tailEnd/>
          </a:ln>
        </p:spPr>
      </p:pic>
      <p:sp>
        <p:nvSpPr>
          <p:cNvPr id="22" name="TextBox 21">
            <a:extLst>
              <a:ext uri="{FF2B5EF4-FFF2-40B4-BE49-F238E27FC236}">
                <a16:creationId xmlns:a16="http://schemas.microsoft.com/office/drawing/2014/main" id="{7EAD8893-FAD3-49A4-A0F4-8B37F5287F48}"/>
              </a:ext>
            </a:extLst>
          </p:cNvPr>
          <p:cNvSpPr txBox="1"/>
          <p:nvPr/>
        </p:nvSpPr>
        <p:spPr>
          <a:xfrm>
            <a:off x="5384409" y="5371956"/>
            <a:ext cx="2692791" cy="495443"/>
          </a:xfrm>
          <a:prstGeom prst="rect">
            <a:avLst/>
          </a:prstGeom>
          <a:noFill/>
        </p:spPr>
        <p:txBody>
          <a:bodyPr wrap="square" rtlCol="0">
            <a:spAutoFit/>
          </a:bodyPr>
          <a:lstStyle/>
          <a:p>
            <a:r>
              <a:rPr lang="en-US" sz="1300" b="1" dirty="0">
                <a:solidFill>
                  <a:srgbClr val="FF0000"/>
                </a:solidFill>
              </a:rPr>
              <a:t>Applicable to Condensers, Boilers, and Evaporators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1"/>
            <a:ext cx="8534400" cy="533400"/>
          </a:xfrm>
        </p:spPr>
        <p:txBody>
          <a:bodyPr>
            <a:normAutofit fontScale="90000"/>
          </a:bodyPr>
          <a:lstStyle/>
          <a:p>
            <a:r>
              <a:rPr lang="en-US" sz="2400" b="1" dirty="0">
                <a:solidFill>
                  <a:srgbClr val="FF0000"/>
                </a:solidFill>
                <a:latin typeface="Arial Black" pitchFamily="34" charset="0"/>
              </a:rPr>
              <a:t>SESSION 2-6.2: THE EFFECTIVENESS – NTU METHOD</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304800" y="457200"/>
            <a:ext cx="8382000" cy="5943600"/>
          </a:xfrm>
        </p:spPr>
        <p:txBody>
          <a:bodyPr>
            <a:normAutofit/>
          </a:bodyPr>
          <a:lstStyle/>
          <a:p>
            <a:pPr marL="457200" indent="-457200" algn="just"/>
            <a:r>
              <a:rPr lang="en-GB" sz="2000" b="1" i="1" u="sng" dirty="0">
                <a:solidFill>
                  <a:schemeClr val="tx1"/>
                </a:solidFill>
              </a:rPr>
              <a:t>Figure 91: Effectiveness of some common types of heat exchangers </a:t>
            </a:r>
          </a:p>
          <a:p>
            <a:pPr marL="457200" indent="-457200" algn="just"/>
            <a:endParaRPr lang="en-GB" sz="2000" b="1" i="1" dirty="0">
              <a:solidFill>
                <a:schemeClr val="tx1"/>
              </a:solidFill>
            </a:endParaRPr>
          </a:p>
          <a:p>
            <a:pPr marL="457200" indent="-457200" algn="just"/>
            <a:endParaRPr lang="en-US" sz="2000" dirty="0">
              <a:solidFill>
                <a:schemeClr val="tx1"/>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a:solidFill>
                  <a:srgbClr val="002060"/>
                </a:solidFill>
                <a:latin typeface="Times New Roman" pitchFamily="18" charset="0"/>
                <a:cs typeface="Times New Roman" pitchFamily="18" charset="0"/>
              </a:rPr>
              <a:t>PROF. F.K. FORSON; ME 366 LECTURE 9</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74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744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25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25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1"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3"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5"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075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0760"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34850" name="Picture 2"/>
          <p:cNvPicPr>
            <a:picLocks noChangeAspect="1" noChangeArrowheads="1"/>
          </p:cNvPicPr>
          <p:nvPr/>
        </p:nvPicPr>
        <p:blipFill>
          <a:blip r:embed="rId3"/>
          <a:srcRect/>
          <a:stretch>
            <a:fillRect/>
          </a:stretch>
        </p:blipFill>
        <p:spPr bwMode="auto">
          <a:xfrm>
            <a:off x="152400" y="914400"/>
            <a:ext cx="8839200" cy="5181600"/>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1"/>
            <a:ext cx="8534400" cy="533400"/>
          </a:xfrm>
        </p:spPr>
        <p:txBody>
          <a:bodyPr>
            <a:normAutofit fontScale="90000"/>
          </a:bodyPr>
          <a:lstStyle/>
          <a:p>
            <a:r>
              <a:rPr lang="en-US" sz="2400" b="1" dirty="0">
                <a:solidFill>
                  <a:srgbClr val="FF0000"/>
                </a:solidFill>
                <a:latin typeface="Arial Black" pitchFamily="34" charset="0"/>
              </a:rPr>
              <a:t>SESSION 2-6.2: THE EFFECTIVENESS – NTU METHOD</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304800" y="457200"/>
            <a:ext cx="8382000" cy="5943600"/>
          </a:xfrm>
        </p:spPr>
        <p:txBody>
          <a:bodyPr>
            <a:normAutofit/>
          </a:bodyPr>
          <a:lstStyle/>
          <a:p>
            <a:pPr marL="457200" indent="-457200" algn="just"/>
            <a:r>
              <a:rPr lang="en-GB" sz="2000" b="1" i="1" u="sng" dirty="0">
                <a:solidFill>
                  <a:schemeClr val="tx1"/>
                </a:solidFill>
              </a:rPr>
              <a:t>Figure 91: Effectiveness of some common types of heat exchangers </a:t>
            </a:r>
          </a:p>
          <a:p>
            <a:pPr marL="457200" indent="-457200" algn="just"/>
            <a:endParaRPr lang="en-GB" sz="2000" b="1" i="1" dirty="0">
              <a:solidFill>
                <a:schemeClr val="tx1"/>
              </a:solidFill>
            </a:endParaRPr>
          </a:p>
          <a:p>
            <a:pPr marL="457200" indent="-457200" algn="just"/>
            <a:endParaRPr lang="en-US" sz="2000" dirty="0">
              <a:solidFill>
                <a:schemeClr val="tx1"/>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a:solidFill>
                  <a:srgbClr val="002060"/>
                </a:solidFill>
                <a:latin typeface="Times New Roman" pitchFamily="18" charset="0"/>
                <a:cs typeface="Times New Roman" pitchFamily="18" charset="0"/>
              </a:rPr>
              <a:t>PROF. F.K. FORSON; ME 366 LECTURE 9</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74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744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25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25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1"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3"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5"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075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0760"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35874" name="Picture 2"/>
          <p:cNvPicPr>
            <a:picLocks noChangeAspect="1" noChangeArrowheads="1"/>
          </p:cNvPicPr>
          <p:nvPr/>
        </p:nvPicPr>
        <p:blipFill>
          <a:blip r:embed="rId3"/>
          <a:srcRect/>
          <a:stretch>
            <a:fillRect/>
          </a:stretch>
        </p:blipFill>
        <p:spPr bwMode="auto">
          <a:xfrm>
            <a:off x="219075" y="1066800"/>
            <a:ext cx="8705850" cy="5105400"/>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1"/>
            <a:ext cx="8534400" cy="533400"/>
          </a:xfrm>
        </p:spPr>
        <p:txBody>
          <a:bodyPr>
            <a:normAutofit fontScale="90000"/>
          </a:bodyPr>
          <a:lstStyle/>
          <a:p>
            <a:r>
              <a:rPr lang="en-US" sz="2400" b="1" dirty="0">
                <a:solidFill>
                  <a:srgbClr val="FF0000"/>
                </a:solidFill>
                <a:latin typeface="Arial Black" pitchFamily="34" charset="0"/>
              </a:rPr>
              <a:t>SESSION 2-6.2: THE EFFECTIVENESS – NTU METHOD</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304800" y="457200"/>
            <a:ext cx="8382000" cy="5943600"/>
          </a:xfrm>
        </p:spPr>
        <p:txBody>
          <a:bodyPr>
            <a:normAutofit/>
          </a:bodyPr>
          <a:lstStyle/>
          <a:p>
            <a:pPr marL="457200" indent="-457200" algn="just"/>
            <a:r>
              <a:rPr lang="en-GB" sz="2000" b="1" i="1" u="sng" dirty="0">
                <a:solidFill>
                  <a:schemeClr val="tx1"/>
                </a:solidFill>
              </a:rPr>
              <a:t>Figure 91: Effectiveness of some common types of heat exchangers </a:t>
            </a:r>
          </a:p>
          <a:p>
            <a:pPr marL="457200" indent="-457200" algn="just"/>
            <a:endParaRPr lang="en-GB" sz="2000" b="1" i="1" dirty="0">
              <a:solidFill>
                <a:schemeClr val="tx1"/>
              </a:solidFill>
            </a:endParaRPr>
          </a:p>
          <a:p>
            <a:pPr marL="457200" indent="-457200" algn="just"/>
            <a:endParaRPr lang="en-US" sz="2000" dirty="0">
              <a:solidFill>
                <a:schemeClr val="tx1"/>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a:solidFill>
                  <a:srgbClr val="002060"/>
                </a:solidFill>
                <a:latin typeface="Times New Roman" pitchFamily="18" charset="0"/>
                <a:cs typeface="Times New Roman" pitchFamily="18" charset="0"/>
              </a:rPr>
              <a:t>PROF. F.K. FORSON; ME 366 LECTURE 9</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74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744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25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25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1"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3"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5"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075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0760"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36898" name="Picture 2"/>
          <p:cNvPicPr>
            <a:picLocks noChangeAspect="1" noChangeArrowheads="1"/>
          </p:cNvPicPr>
          <p:nvPr/>
        </p:nvPicPr>
        <p:blipFill>
          <a:blip r:embed="rId3"/>
          <a:srcRect/>
          <a:stretch>
            <a:fillRect/>
          </a:stretch>
        </p:blipFill>
        <p:spPr bwMode="auto">
          <a:xfrm>
            <a:off x="228600" y="914400"/>
            <a:ext cx="8763000" cy="5181599"/>
          </a:xfrm>
          <a:prstGeom prst="rect">
            <a:avLst/>
          </a:prstGeom>
          <a:noFill/>
          <a:ln w="9525">
            <a:noFill/>
            <a:miter lim="800000"/>
            <a:headEnd/>
            <a:tailEnd/>
          </a:ln>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1"/>
            <a:ext cx="8534400" cy="533400"/>
          </a:xfrm>
        </p:spPr>
        <p:txBody>
          <a:bodyPr>
            <a:normAutofit fontScale="90000"/>
          </a:bodyPr>
          <a:lstStyle/>
          <a:p>
            <a:r>
              <a:rPr lang="en-US" sz="2400" b="1" dirty="0">
                <a:solidFill>
                  <a:srgbClr val="FF0000"/>
                </a:solidFill>
                <a:latin typeface="Arial Black" pitchFamily="34" charset="0"/>
              </a:rPr>
              <a:t>Worked Example 6.3: Cooling Hot Oil by Water in a Multi-pass Heat Exchanger</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304800" y="762000"/>
            <a:ext cx="8382000" cy="5638800"/>
          </a:xfrm>
        </p:spPr>
        <p:txBody>
          <a:bodyPr>
            <a:normAutofit/>
          </a:bodyPr>
          <a:lstStyle/>
          <a:p>
            <a:pPr marL="457200" indent="-457200" algn="just"/>
            <a:r>
              <a:rPr lang="en-GB" sz="2000" b="1" i="1" u="sng" dirty="0">
                <a:solidFill>
                  <a:schemeClr val="tx1"/>
                </a:solidFill>
              </a:rPr>
              <a:t>Question:</a:t>
            </a:r>
          </a:p>
          <a:p>
            <a:pPr marL="457200" indent="-457200" algn="just">
              <a:buFont typeface="Wingdings" pitchFamily="2" charset="2"/>
              <a:buChar char="§"/>
            </a:pPr>
            <a:r>
              <a:rPr lang="en-GB" sz="2000" dirty="0">
                <a:solidFill>
                  <a:schemeClr val="tx1"/>
                </a:solidFill>
              </a:rPr>
              <a:t>Hot oil is to be cooled by water in a 1-shell-pass and 8-tube-passes heat exchanger. The tubes are thin-walled and are made of copper with an internal diameter of 1.4 cm. </a:t>
            </a:r>
          </a:p>
          <a:p>
            <a:pPr marL="457200" indent="-457200" algn="just">
              <a:buFont typeface="Wingdings" pitchFamily="2" charset="2"/>
              <a:buChar char="§"/>
            </a:pPr>
            <a:r>
              <a:rPr lang="en-GB" sz="2000" dirty="0">
                <a:solidFill>
                  <a:schemeClr val="tx1"/>
                </a:solidFill>
              </a:rPr>
              <a:t>The length of each tube pass in the heat exchanger is 5 m, and the overall heat transfer coefficient is 310 W/m</a:t>
            </a:r>
            <a:r>
              <a:rPr lang="en-GB" sz="2000" baseline="30000" dirty="0">
                <a:solidFill>
                  <a:schemeClr val="tx1"/>
                </a:solidFill>
              </a:rPr>
              <a:t>2</a:t>
            </a:r>
            <a:r>
              <a:rPr lang="en-GB" sz="2000" dirty="0">
                <a:solidFill>
                  <a:schemeClr val="tx1"/>
                </a:solidFill>
              </a:rPr>
              <a:t>.</a:t>
            </a:r>
            <a:r>
              <a:rPr lang="en-GB" sz="2000" baseline="30000" dirty="0">
                <a:solidFill>
                  <a:schemeClr val="tx1"/>
                </a:solidFill>
              </a:rPr>
              <a:t>o</a:t>
            </a:r>
            <a:r>
              <a:rPr lang="en-GB" sz="2000" dirty="0">
                <a:solidFill>
                  <a:schemeClr val="tx1"/>
                </a:solidFill>
              </a:rPr>
              <a:t>C. Water flows through the tubes at a rate of 0.2 kg/s, and the oil through the shell at a rate of 0.3 kg/s. The water and the oil enter at temperatures of 20 </a:t>
            </a:r>
            <a:r>
              <a:rPr lang="en-GB" sz="2000" baseline="30000" dirty="0" err="1">
                <a:solidFill>
                  <a:schemeClr val="tx1"/>
                </a:solidFill>
              </a:rPr>
              <a:t>o</a:t>
            </a:r>
            <a:r>
              <a:rPr lang="en-GB" sz="2000" dirty="0" err="1">
                <a:solidFill>
                  <a:schemeClr val="tx1"/>
                </a:solidFill>
              </a:rPr>
              <a:t>C</a:t>
            </a:r>
            <a:r>
              <a:rPr lang="en-GB" sz="2000" dirty="0">
                <a:solidFill>
                  <a:schemeClr val="tx1"/>
                </a:solidFill>
              </a:rPr>
              <a:t> and 150 </a:t>
            </a:r>
            <a:r>
              <a:rPr lang="en-GB" sz="2000" baseline="30000" dirty="0" err="1">
                <a:solidFill>
                  <a:schemeClr val="tx1"/>
                </a:solidFill>
              </a:rPr>
              <a:t>o</a:t>
            </a:r>
            <a:r>
              <a:rPr lang="en-GB" sz="2000" dirty="0" err="1">
                <a:solidFill>
                  <a:schemeClr val="tx1"/>
                </a:solidFill>
              </a:rPr>
              <a:t>C</a:t>
            </a:r>
            <a:r>
              <a:rPr lang="en-GB" sz="2000" dirty="0">
                <a:solidFill>
                  <a:schemeClr val="tx1"/>
                </a:solidFill>
              </a:rPr>
              <a:t>, respectively. </a:t>
            </a:r>
          </a:p>
          <a:p>
            <a:pPr marL="457200" indent="-457200" algn="just">
              <a:buFont typeface="Wingdings" pitchFamily="2" charset="2"/>
              <a:buChar char="§"/>
            </a:pPr>
            <a:r>
              <a:rPr lang="en-GB" sz="2000" dirty="0">
                <a:solidFill>
                  <a:schemeClr val="tx1"/>
                </a:solidFill>
              </a:rPr>
              <a:t>Specific heats of water and oil are to be assumed as 4.18 and 2.13 kJ/</a:t>
            </a:r>
            <a:r>
              <a:rPr lang="en-GB" sz="2000" dirty="0" err="1">
                <a:solidFill>
                  <a:schemeClr val="tx1"/>
                </a:solidFill>
              </a:rPr>
              <a:t>kg.</a:t>
            </a:r>
            <a:r>
              <a:rPr lang="en-GB" sz="2000" baseline="30000" dirty="0" err="1">
                <a:solidFill>
                  <a:schemeClr val="tx1"/>
                </a:solidFill>
              </a:rPr>
              <a:t>o</a:t>
            </a:r>
            <a:r>
              <a:rPr lang="en-GB" sz="2000" dirty="0" err="1">
                <a:solidFill>
                  <a:schemeClr val="tx1"/>
                </a:solidFill>
              </a:rPr>
              <a:t>C</a:t>
            </a:r>
            <a:r>
              <a:rPr lang="en-GB" sz="2000" dirty="0">
                <a:solidFill>
                  <a:schemeClr val="tx1"/>
                </a:solidFill>
              </a:rPr>
              <a:t>, respectively. Determine the rate of heat transfer in the heat exchanger and the outlet temperatures of the water and the oil.</a:t>
            </a:r>
            <a:endParaRPr lang="en-US" sz="2000" dirty="0">
              <a:solidFill>
                <a:schemeClr val="tx1"/>
              </a:solidFill>
            </a:endParaRPr>
          </a:p>
          <a:p>
            <a:pPr marL="457200" indent="-457200" algn="just"/>
            <a:r>
              <a:rPr lang="en-GB" sz="2000" b="1" u="sng" dirty="0">
                <a:solidFill>
                  <a:schemeClr val="tx1"/>
                </a:solidFill>
              </a:rPr>
              <a:t>Solution:</a:t>
            </a:r>
          </a:p>
          <a:p>
            <a:pPr marL="457200" indent="-457200" algn="just"/>
            <a:r>
              <a:rPr lang="en-GB" sz="2000" dirty="0">
                <a:solidFill>
                  <a:schemeClr val="tx1"/>
                </a:solidFill>
              </a:rPr>
              <a:t>Hot oil is to be cooled by water in a heat exchanger. The mass flow rates and the inlet temperatures are given. The rate of heat transfer and the outlet temperatures are to be determined.</a:t>
            </a:r>
            <a:endParaRPr lang="en-US" sz="2000" dirty="0">
              <a:solidFill>
                <a:schemeClr val="tx1"/>
              </a:solidFill>
            </a:endParaRPr>
          </a:p>
          <a:p>
            <a:pPr marL="457200" indent="-457200" algn="just"/>
            <a:endParaRPr lang="en-GB" sz="2000" dirty="0">
              <a:solidFill>
                <a:schemeClr val="tx1"/>
              </a:solidFill>
            </a:endParaRPr>
          </a:p>
          <a:p>
            <a:pPr marL="457200" indent="-457200" algn="just"/>
            <a:endParaRPr lang="en-GB" sz="2000" b="1" i="1" dirty="0">
              <a:solidFill>
                <a:schemeClr val="tx1"/>
              </a:solidFill>
            </a:endParaRPr>
          </a:p>
          <a:p>
            <a:pPr marL="457200" indent="-457200" algn="just"/>
            <a:endParaRPr lang="en-US" sz="2000" dirty="0">
              <a:solidFill>
                <a:schemeClr val="tx1"/>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a:solidFill>
                  <a:srgbClr val="002060"/>
                </a:solidFill>
                <a:latin typeface="Times New Roman" pitchFamily="18" charset="0"/>
                <a:cs typeface="Times New Roman" pitchFamily="18" charset="0"/>
              </a:rPr>
              <a:t>PROF. F.K. FORSON; ME 366 LECTURE 9</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74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744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25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25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1"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3"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5"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075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0760"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1"/>
            <a:ext cx="8534400" cy="533400"/>
          </a:xfrm>
        </p:spPr>
        <p:txBody>
          <a:bodyPr>
            <a:normAutofit fontScale="90000"/>
          </a:bodyPr>
          <a:lstStyle/>
          <a:p>
            <a:r>
              <a:rPr lang="en-US" sz="2400" b="1" dirty="0">
                <a:solidFill>
                  <a:srgbClr val="FF0000"/>
                </a:solidFill>
                <a:latin typeface="Arial Black" pitchFamily="34" charset="0"/>
              </a:rPr>
              <a:t>Worked Example 6.3: Cooling Hot Oil by Water in a Multi-pass Heat Exchanger</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304800" y="762000"/>
            <a:ext cx="8382000" cy="5638800"/>
          </a:xfrm>
        </p:spPr>
        <p:txBody>
          <a:bodyPr>
            <a:normAutofit fontScale="92500" lnSpcReduction="10000"/>
          </a:bodyPr>
          <a:lstStyle/>
          <a:p>
            <a:pPr marL="457200" indent="-457200" algn="just"/>
            <a:r>
              <a:rPr lang="en-GB" sz="2000" b="1" i="1" u="sng" dirty="0">
                <a:solidFill>
                  <a:schemeClr val="tx1"/>
                </a:solidFill>
              </a:rPr>
              <a:t>Figure 92 schematic for worked example 6.3</a:t>
            </a:r>
          </a:p>
          <a:p>
            <a:pPr marL="457200" indent="-457200" algn="just"/>
            <a:endParaRPr lang="en-GB" sz="2000" b="1" u="sng" dirty="0">
              <a:solidFill>
                <a:schemeClr val="tx1"/>
              </a:solidFill>
            </a:endParaRPr>
          </a:p>
          <a:p>
            <a:pPr marL="457200" indent="-457200" algn="just"/>
            <a:endParaRPr lang="en-GB" sz="2000" b="1" u="sng" dirty="0">
              <a:solidFill>
                <a:schemeClr val="tx1"/>
              </a:solidFill>
            </a:endParaRPr>
          </a:p>
          <a:p>
            <a:pPr marL="457200" indent="-457200" algn="just"/>
            <a:endParaRPr lang="en-GB" sz="2000" b="1" u="sng" dirty="0">
              <a:solidFill>
                <a:schemeClr val="tx1"/>
              </a:solidFill>
            </a:endParaRPr>
          </a:p>
          <a:p>
            <a:pPr marL="457200" indent="-457200" algn="just"/>
            <a:endParaRPr lang="en-GB" sz="2000" b="1" u="sng" dirty="0">
              <a:solidFill>
                <a:schemeClr val="tx1"/>
              </a:solidFill>
            </a:endParaRPr>
          </a:p>
          <a:p>
            <a:pPr marL="457200" indent="-457200" algn="just"/>
            <a:endParaRPr lang="en-GB" sz="2000" b="1" u="sng" dirty="0">
              <a:solidFill>
                <a:schemeClr val="tx1"/>
              </a:solidFill>
            </a:endParaRPr>
          </a:p>
          <a:p>
            <a:pPr marL="457200" indent="-457200" algn="just"/>
            <a:endParaRPr lang="en-GB" sz="2000" b="1" u="sng" dirty="0">
              <a:solidFill>
                <a:schemeClr val="tx1"/>
              </a:solidFill>
            </a:endParaRPr>
          </a:p>
          <a:p>
            <a:pPr marL="457200" indent="-457200" algn="just"/>
            <a:endParaRPr lang="en-GB" sz="2000" b="1" u="sng" dirty="0">
              <a:solidFill>
                <a:schemeClr val="tx1"/>
              </a:solidFill>
            </a:endParaRPr>
          </a:p>
          <a:p>
            <a:pPr marL="457200" indent="-457200" algn="just"/>
            <a:endParaRPr lang="en-GB" sz="2000" b="1" u="sng" dirty="0">
              <a:solidFill>
                <a:schemeClr val="tx1"/>
              </a:solidFill>
            </a:endParaRPr>
          </a:p>
          <a:p>
            <a:pPr marL="457200" indent="-457200" algn="just"/>
            <a:r>
              <a:rPr lang="en-GB" sz="2000" b="1" u="sng" dirty="0">
                <a:solidFill>
                  <a:schemeClr val="tx1"/>
                </a:solidFill>
              </a:rPr>
              <a:t>Assumptions:</a:t>
            </a:r>
          </a:p>
          <a:p>
            <a:pPr marL="457200" indent="-457200" algn="just">
              <a:buAutoNum type="arabicParenBoth"/>
            </a:pPr>
            <a:r>
              <a:rPr lang="en-GB" sz="1900" dirty="0">
                <a:solidFill>
                  <a:schemeClr val="tx1"/>
                </a:solidFill>
              </a:rPr>
              <a:t>Steady operating conditions exist.</a:t>
            </a:r>
          </a:p>
          <a:p>
            <a:pPr marL="457200" indent="-457200" algn="just">
              <a:buAutoNum type="arabicParenBoth"/>
            </a:pPr>
            <a:r>
              <a:rPr lang="en-GB" sz="1900" dirty="0">
                <a:solidFill>
                  <a:schemeClr val="tx1"/>
                </a:solidFill>
              </a:rPr>
              <a:t>The heat exchanger is well insulated so that heat loss to the surroundings is negligible and thus heat transfer from the hot fluid is equal to heat transfer to the cold fluid. </a:t>
            </a:r>
          </a:p>
          <a:p>
            <a:pPr marL="457200" indent="-457200" algn="just">
              <a:buAutoNum type="arabicParenBoth"/>
            </a:pPr>
            <a:r>
              <a:rPr lang="en-GB" sz="1900" dirty="0">
                <a:solidFill>
                  <a:schemeClr val="tx1"/>
                </a:solidFill>
              </a:rPr>
              <a:t>Changes in the kinetic and potential energies of the fluid streams are negligible. </a:t>
            </a:r>
          </a:p>
          <a:p>
            <a:pPr marL="457200" indent="-457200" algn="just">
              <a:buAutoNum type="arabicParenBoth"/>
            </a:pPr>
            <a:r>
              <a:rPr lang="en-GB" sz="1900" dirty="0">
                <a:solidFill>
                  <a:schemeClr val="tx1"/>
                </a:solidFill>
              </a:rPr>
              <a:t> The thickness of the tube is negligible since it is thin-walled. </a:t>
            </a:r>
          </a:p>
          <a:p>
            <a:pPr marL="457200" indent="-457200" algn="just">
              <a:buAutoNum type="arabicParenBoth"/>
            </a:pPr>
            <a:r>
              <a:rPr lang="en-GB" sz="1900" dirty="0">
                <a:solidFill>
                  <a:schemeClr val="tx1"/>
                </a:solidFill>
              </a:rPr>
              <a:t> The overall heat transfer coefficient is constant and uniform.</a:t>
            </a:r>
          </a:p>
          <a:p>
            <a:pPr marL="457200" indent="-457200" algn="just"/>
            <a:endParaRPr lang="en-GB" sz="2000" b="1" i="1" dirty="0">
              <a:solidFill>
                <a:schemeClr val="tx1"/>
              </a:solidFill>
            </a:endParaRPr>
          </a:p>
          <a:p>
            <a:pPr marL="457200" indent="-457200" algn="just"/>
            <a:endParaRPr lang="en-US" sz="2000" dirty="0">
              <a:solidFill>
                <a:schemeClr val="tx1"/>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a:solidFill>
                  <a:srgbClr val="002060"/>
                </a:solidFill>
                <a:latin typeface="Times New Roman" pitchFamily="18" charset="0"/>
                <a:cs typeface="Times New Roman" pitchFamily="18" charset="0"/>
              </a:rPr>
              <a:t>PROF. F.K. FORSON; ME 366 LECTURE 9</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74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744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25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25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1"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3"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5"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075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0760"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37922" name="Picture 2"/>
          <p:cNvPicPr>
            <a:picLocks noChangeAspect="1" noChangeArrowheads="1"/>
          </p:cNvPicPr>
          <p:nvPr/>
        </p:nvPicPr>
        <p:blipFill>
          <a:blip r:embed="rId3">
            <a:lum bright="-20000" contrast="40000"/>
          </a:blip>
          <a:srcRect l="9677" t="7031" r="8469" b="20313"/>
          <a:stretch>
            <a:fillRect/>
          </a:stretch>
        </p:blipFill>
        <p:spPr bwMode="auto">
          <a:xfrm>
            <a:off x="1981200" y="1219200"/>
            <a:ext cx="4419600" cy="2438400"/>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1"/>
            <a:ext cx="8534400" cy="533400"/>
          </a:xfrm>
        </p:spPr>
        <p:txBody>
          <a:bodyPr>
            <a:normAutofit fontScale="90000"/>
          </a:bodyPr>
          <a:lstStyle/>
          <a:p>
            <a:r>
              <a:rPr lang="en-US" sz="2400" b="1" dirty="0">
                <a:solidFill>
                  <a:srgbClr val="FF0000"/>
                </a:solidFill>
                <a:latin typeface="Arial Black" pitchFamily="34" charset="0"/>
              </a:rPr>
              <a:t>Worked Example 6.3: Cooling Hot Oil by Water in a Multi-pass Heat Exchanger</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304800" y="762000"/>
            <a:ext cx="8382000" cy="5638800"/>
          </a:xfrm>
        </p:spPr>
        <p:txBody>
          <a:bodyPr>
            <a:normAutofit/>
          </a:bodyPr>
          <a:lstStyle/>
          <a:p>
            <a:pPr marL="457200" indent="-457200" algn="just"/>
            <a:r>
              <a:rPr lang="en-GB" sz="2000" b="1" u="sng" dirty="0">
                <a:solidFill>
                  <a:schemeClr val="tx1"/>
                </a:solidFill>
              </a:rPr>
              <a:t>Analysis:</a:t>
            </a:r>
          </a:p>
          <a:p>
            <a:pPr marL="457200" indent="-457200" algn="just">
              <a:buFont typeface="Wingdings" pitchFamily="2" charset="2"/>
              <a:buChar char="§"/>
            </a:pPr>
            <a:r>
              <a:rPr lang="en-GB" sz="2000" dirty="0">
                <a:solidFill>
                  <a:schemeClr val="tx1"/>
                </a:solidFill>
              </a:rPr>
              <a:t>The outlet temperatures are not specified, and they cannot be determined from an energy balance. The use of the LMTD method in this case will involve tedious iterations, and thus the ε-NTU method is indicated. The first step in the ε-NTU method is to determine the heat capacity rates of the hot and cold fluids and identify the smaller one:</a:t>
            </a:r>
          </a:p>
          <a:p>
            <a:pPr marL="457200" indent="-457200" algn="just">
              <a:buFont typeface="Wingdings" pitchFamily="2" charset="2"/>
              <a:buChar char="§"/>
            </a:pPr>
            <a:endParaRPr lang="en-GB" sz="2000" dirty="0">
              <a:solidFill>
                <a:schemeClr val="tx1"/>
              </a:solidFill>
            </a:endParaRPr>
          </a:p>
          <a:p>
            <a:pPr marL="457200" indent="-457200" algn="just">
              <a:buFont typeface="Wingdings" pitchFamily="2" charset="2"/>
              <a:buChar char="§"/>
            </a:pPr>
            <a:endParaRPr lang="en-GB" sz="2000" dirty="0">
              <a:solidFill>
                <a:schemeClr val="tx1"/>
              </a:solidFill>
            </a:endParaRPr>
          </a:p>
          <a:p>
            <a:pPr marL="457200" indent="-457200" algn="just">
              <a:buFont typeface="Wingdings" pitchFamily="2" charset="2"/>
              <a:buChar char="§"/>
            </a:pPr>
            <a:endParaRPr lang="en-GB" sz="2000" dirty="0">
              <a:solidFill>
                <a:schemeClr val="tx1"/>
              </a:solidFill>
            </a:endParaRPr>
          </a:p>
          <a:p>
            <a:pPr marL="457200" indent="-457200" algn="just"/>
            <a:r>
              <a:rPr lang="en-GB" sz="2000" dirty="0">
                <a:solidFill>
                  <a:schemeClr val="tx1"/>
                </a:solidFill>
              </a:rPr>
              <a:t>Therefore,</a:t>
            </a:r>
          </a:p>
          <a:p>
            <a:pPr marL="457200" indent="-457200" algn="just"/>
            <a:endParaRPr lang="en-GB" sz="2000" dirty="0">
              <a:solidFill>
                <a:schemeClr val="tx1"/>
              </a:solidFill>
            </a:endParaRPr>
          </a:p>
          <a:p>
            <a:pPr marL="457200" indent="-457200" algn="just"/>
            <a:r>
              <a:rPr lang="en-GB" sz="2000" dirty="0">
                <a:solidFill>
                  <a:schemeClr val="tx1"/>
                </a:solidFill>
              </a:rPr>
              <a:t>Then the maximum heat transfer rate is determined to be:</a:t>
            </a:r>
            <a:endParaRPr lang="en-US" sz="2000" dirty="0">
              <a:solidFill>
                <a:schemeClr val="tx1"/>
              </a:solidFill>
            </a:endParaRPr>
          </a:p>
          <a:p>
            <a:pPr marL="457200" indent="-457200" algn="just"/>
            <a:endParaRPr lang="en-GB" sz="2000" dirty="0">
              <a:solidFill>
                <a:schemeClr val="tx1"/>
              </a:solidFill>
            </a:endParaRPr>
          </a:p>
          <a:p>
            <a:pPr marL="457200" indent="-457200" algn="just"/>
            <a:r>
              <a:rPr lang="en-GB" sz="2000" dirty="0"/>
              <a:t> </a:t>
            </a:r>
            <a:endParaRPr lang="en-US" sz="2000" dirty="0"/>
          </a:p>
          <a:p>
            <a:pPr marL="457200" indent="-457200" algn="just">
              <a:buFont typeface="Wingdings" pitchFamily="2" charset="2"/>
              <a:buChar char="§"/>
            </a:pPr>
            <a:endParaRPr lang="en-US" sz="2000" dirty="0">
              <a:solidFill>
                <a:schemeClr val="tx1"/>
              </a:solidFill>
            </a:endParaRPr>
          </a:p>
          <a:p>
            <a:pPr marL="457200" indent="-457200" algn="just"/>
            <a:endParaRPr lang="en-GB" sz="2000" b="1" i="1" dirty="0">
              <a:solidFill>
                <a:schemeClr val="tx1"/>
              </a:solidFill>
            </a:endParaRPr>
          </a:p>
          <a:p>
            <a:pPr marL="457200" indent="-457200" algn="just"/>
            <a:endParaRPr lang="en-US" sz="2000" dirty="0">
              <a:solidFill>
                <a:schemeClr val="tx1"/>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a:solidFill>
                  <a:srgbClr val="002060"/>
                </a:solidFill>
                <a:latin typeface="Times New Roman" pitchFamily="18" charset="0"/>
                <a:cs typeface="Times New Roman" pitchFamily="18" charset="0"/>
              </a:rPr>
              <a:t>PROF. F.K. FORSON; ME 366 LECTURE 9</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74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744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25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25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1"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3"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5"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075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0760"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39969" name="Object 1"/>
          <p:cNvGraphicFramePr>
            <a:graphicFrameLocks noChangeAspect="1"/>
          </p:cNvGraphicFramePr>
          <p:nvPr/>
        </p:nvGraphicFramePr>
        <p:xfrm>
          <a:off x="1447800" y="2743200"/>
          <a:ext cx="6019800" cy="914400"/>
        </p:xfrm>
        <a:graphic>
          <a:graphicData uri="http://schemas.openxmlformats.org/presentationml/2006/ole">
            <mc:AlternateContent xmlns:mc="http://schemas.openxmlformats.org/markup-compatibility/2006">
              <mc:Choice xmlns:v="urn:schemas-microsoft-com:vml" Requires="v">
                <p:oleObj name="Equation" r:id="rId3" imgW="3378200" imgH="533400" progId="Equation.3">
                  <p:embed/>
                </p:oleObj>
              </mc:Choice>
              <mc:Fallback>
                <p:oleObj name="Equation" r:id="rId3" imgW="3378200" imgH="533400" progId="Equation.3">
                  <p:embed/>
                  <p:pic>
                    <p:nvPicPr>
                      <p:cNvPr id="339969"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2743200"/>
                        <a:ext cx="60198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997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39971" name="Object 3"/>
          <p:cNvGraphicFramePr>
            <a:graphicFrameLocks noChangeAspect="1"/>
          </p:cNvGraphicFramePr>
          <p:nvPr/>
        </p:nvGraphicFramePr>
        <p:xfrm>
          <a:off x="1676400" y="3810000"/>
          <a:ext cx="2667000" cy="390525"/>
        </p:xfrm>
        <a:graphic>
          <a:graphicData uri="http://schemas.openxmlformats.org/presentationml/2006/ole">
            <mc:AlternateContent xmlns:mc="http://schemas.openxmlformats.org/markup-compatibility/2006">
              <mc:Choice xmlns:v="urn:schemas-microsoft-com:vml" Requires="v">
                <p:oleObj name="Equation" r:id="rId5" imgW="1600200" imgH="241300" progId="Equation.3">
                  <p:embed/>
                </p:oleObj>
              </mc:Choice>
              <mc:Fallback>
                <p:oleObj name="Equation" r:id="rId5" imgW="1600200" imgH="241300" progId="Equation.3">
                  <p:embed/>
                  <p:pic>
                    <p:nvPicPr>
                      <p:cNvPr id="33997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400" y="3810000"/>
                        <a:ext cx="2667000" cy="390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997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39973" name="Object 5"/>
          <p:cNvGraphicFramePr>
            <a:graphicFrameLocks noChangeAspect="1"/>
          </p:cNvGraphicFramePr>
          <p:nvPr/>
        </p:nvGraphicFramePr>
        <p:xfrm>
          <a:off x="5105400" y="3733800"/>
          <a:ext cx="2362200" cy="685800"/>
        </p:xfrm>
        <a:graphic>
          <a:graphicData uri="http://schemas.openxmlformats.org/presentationml/2006/ole">
            <mc:AlternateContent xmlns:mc="http://schemas.openxmlformats.org/markup-compatibility/2006">
              <mc:Choice xmlns:v="urn:schemas-microsoft-com:vml" Requires="v">
                <p:oleObj name="Equation" r:id="rId7" imgW="1651000" imgH="444500" progId="Equation.3">
                  <p:embed/>
                </p:oleObj>
              </mc:Choice>
              <mc:Fallback>
                <p:oleObj name="Equation" r:id="rId7" imgW="1651000" imgH="444500" progId="Equation.3">
                  <p:embed/>
                  <p:pic>
                    <p:nvPicPr>
                      <p:cNvPr id="339973"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05400" y="3733800"/>
                        <a:ext cx="2362200"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997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39975" name="Object 7"/>
          <p:cNvGraphicFramePr>
            <a:graphicFrameLocks noChangeAspect="1"/>
          </p:cNvGraphicFramePr>
          <p:nvPr/>
        </p:nvGraphicFramePr>
        <p:xfrm>
          <a:off x="838200" y="4876800"/>
          <a:ext cx="4572000" cy="838200"/>
        </p:xfrm>
        <a:graphic>
          <a:graphicData uri="http://schemas.openxmlformats.org/presentationml/2006/ole">
            <mc:AlternateContent xmlns:mc="http://schemas.openxmlformats.org/markup-compatibility/2006">
              <mc:Choice xmlns:v="urn:schemas-microsoft-com:vml" Requires="v">
                <p:oleObj name="Equation" r:id="rId9" imgW="2832100" imgH="508000" progId="Equation.3">
                  <p:embed/>
                </p:oleObj>
              </mc:Choice>
              <mc:Fallback>
                <p:oleObj name="Equation" r:id="rId9" imgW="2832100" imgH="508000" progId="Equation.3">
                  <p:embed/>
                  <p:pic>
                    <p:nvPicPr>
                      <p:cNvPr id="339975"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8200" y="4876800"/>
                        <a:ext cx="45720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997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39977" name="Object 9"/>
          <p:cNvGraphicFramePr>
            <a:graphicFrameLocks noChangeAspect="1"/>
          </p:cNvGraphicFramePr>
          <p:nvPr/>
        </p:nvGraphicFramePr>
        <p:xfrm>
          <a:off x="1219200" y="5867400"/>
          <a:ext cx="5562600" cy="457200"/>
        </p:xfrm>
        <a:graphic>
          <a:graphicData uri="http://schemas.openxmlformats.org/presentationml/2006/ole">
            <mc:AlternateContent xmlns:mc="http://schemas.openxmlformats.org/markup-compatibility/2006">
              <mc:Choice xmlns:v="urn:schemas-microsoft-com:vml" Requires="v">
                <p:oleObj name="Equation" r:id="rId11" imgW="2552700" imgH="228600" progId="Equation.3">
                  <p:embed/>
                </p:oleObj>
              </mc:Choice>
              <mc:Fallback>
                <p:oleObj name="Equation" r:id="rId11" imgW="2552700" imgH="228600" progId="Equation.3">
                  <p:embed/>
                  <p:pic>
                    <p:nvPicPr>
                      <p:cNvPr id="339977"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19200" y="5867400"/>
                        <a:ext cx="55626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1"/>
            <a:ext cx="8534400" cy="533400"/>
          </a:xfrm>
        </p:spPr>
        <p:txBody>
          <a:bodyPr>
            <a:normAutofit fontScale="90000"/>
          </a:bodyPr>
          <a:lstStyle/>
          <a:p>
            <a:r>
              <a:rPr lang="en-US" sz="2400" b="1" dirty="0">
                <a:solidFill>
                  <a:srgbClr val="FF0000"/>
                </a:solidFill>
                <a:latin typeface="Arial Black" pitchFamily="34" charset="0"/>
              </a:rPr>
              <a:t>Worked Example 6.3: Cooling Hot Oil by Water in a Multi-pass Heat Exchanger</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304800" y="762000"/>
            <a:ext cx="8382000" cy="5638800"/>
          </a:xfrm>
        </p:spPr>
        <p:txBody>
          <a:bodyPr>
            <a:normAutofit fontScale="40000" lnSpcReduction="20000"/>
          </a:bodyPr>
          <a:lstStyle/>
          <a:p>
            <a:pPr algn="l"/>
            <a:r>
              <a:rPr lang="en-GB" sz="6000" dirty="0">
                <a:solidFill>
                  <a:schemeClr val="tx1"/>
                </a:solidFill>
              </a:rPr>
              <a:t>Then the NTU of this heat exchanger becomes:</a:t>
            </a:r>
          </a:p>
          <a:p>
            <a:pPr algn="l"/>
            <a:endParaRPr lang="en-GB" sz="2000" dirty="0">
              <a:solidFill>
                <a:schemeClr val="tx1"/>
              </a:solidFill>
            </a:endParaRPr>
          </a:p>
          <a:p>
            <a:pPr algn="l"/>
            <a:endParaRPr lang="en-GB" sz="2000" dirty="0">
              <a:solidFill>
                <a:schemeClr val="tx1"/>
              </a:solidFill>
            </a:endParaRPr>
          </a:p>
          <a:p>
            <a:pPr algn="l"/>
            <a:endParaRPr lang="en-GB" sz="2000" dirty="0">
              <a:solidFill>
                <a:schemeClr val="tx1"/>
              </a:solidFill>
            </a:endParaRPr>
          </a:p>
          <a:p>
            <a:pPr algn="l"/>
            <a:endParaRPr lang="en-GB" sz="2400" dirty="0">
              <a:solidFill>
                <a:schemeClr val="tx1"/>
              </a:solidFill>
            </a:endParaRPr>
          </a:p>
          <a:p>
            <a:pPr algn="l"/>
            <a:endParaRPr lang="en-GB" sz="4400" dirty="0">
              <a:solidFill>
                <a:schemeClr val="tx1"/>
              </a:solidFill>
            </a:endParaRPr>
          </a:p>
          <a:p>
            <a:pPr algn="l"/>
            <a:endParaRPr lang="en-GB" sz="4400" dirty="0">
              <a:solidFill>
                <a:schemeClr val="tx1"/>
              </a:solidFill>
            </a:endParaRPr>
          </a:p>
          <a:p>
            <a:pPr algn="l"/>
            <a:r>
              <a:rPr lang="en-GB" sz="6000" dirty="0">
                <a:solidFill>
                  <a:schemeClr val="tx1"/>
                </a:solidFill>
              </a:rPr>
              <a:t>The effectiveness of this heat exchanger corresponding to </a:t>
            </a:r>
            <a:r>
              <a:rPr lang="en-GB" sz="6000" i="1" dirty="0">
                <a:solidFill>
                  <a:schemeClr val="tx1"/>
                </a:solidFill>
              </a:rPr>
              <a:t>C</a:t>
            </a:r>
            <a:r>
              <a:rPr lang="en-GB" sz="6000" dirty="0">
                <a:solidFill>
                  <a:schemeClr val="tx1"/>
                </a:solidFill>
              </a:rPr>
              <a:t> = 0.764 and NTU = 0.854 is determined from Figure 91 (c) to be: </a:t>
            </a:r>
            <a:r>
              <a:rPr lang="en-GB" sz="6000" b="1" dirty="0">
                <a:solidFill>
                  <a:schemeClr val="tx1"/>
                </a:solidFill>
              </a:rPr>
              <a:t>ε = 0.49</a:t>
            </a:r>
            <a:endParaRPr lang="en-GB" sz="6000" b="1" i="1" dirty="0">
              <a:solidFill>
                <a:schemeClr val="tx2"/>
              </a:solidFill>
            </a:endParaRPr>
          </a:p>
          <a:p>
            <a:pPr algn="l"/>
            <a:endParaRPr lang="en-GB" sz="2000" b="1" i="1" dirty="0">
              <a:solidFill>
                <a:schemeClr val="tx2"/>
              </a:solidFill>
            </a:endParaRPr>
          </a:p>
          <a:p>
            <a:pPr algn="l"/>
            <a:endParaRPr lang="en-GB" sz="2600" b="1" i="1" dirty="0">
              <a:solidFill>
                <a:schemeClr val="tx2"/>
              </a:solidFill>
            </a:endParaRPr>
          </a:p>
          <a:p>
            <a:pPr algn="l"/>
            <a:r>
              <a:rPr lang="en-GB" sz="6000" b="1" i="1" dirty="0">
                <a:solidFill>
                  <a:schemeClr val="tx2"/>
                </a:solidFill>
              </a:rPr>
              <a:t>Alternatively, the effectiveness could be determined more accurately from the third relation in Table 14 but with more labour. </a:t>
            </a:r>
          </a:p>
          <a:p>
            <a:pPr algn="l"/>
            <a:endParaRPr lang="en-GB" sz="6000" dirty="0">
              <a:solidFill>
                <a:schemeClr val="tx1"/>
              </a:solidFill>
            </a:endParaRPr>
          </a:p>
          <a:p>
            <a:pPr algn="l"/>
            <a:r>
              <a:rPr lang="en-GB" sz="6000" dirty="0">
                <a:solidFill>
                  <a:schemeClr val="tx1"/>
                </a:solidFill>
              </a:rPr>
              <a:t>Then, the actual rate of heat transfer becomes:</a:t>
            </a:r>
            <a:endParaRPr lang="en-US" sz="6000" dirty="0">
              <a:solidFill>
                <a:schemeClr val="tx1"/>
              </a:solidFill>
            </a:endParaRPr>
          </a:p>
          <a:p>
            <a:pPr algn="l"/>
            <a:endParaRPr lang="en-GB" sz="2000" dirty="0">
              <a:solidFill>
                <a:schemeClr val="tx1"/>
              </a:solidFill>
            </a:endParaRPr>
          </a:p>
          <a:p>
            <a:pPr algn="l"/>
            <a:endParaRPr lang="en-US" sz="2000" dirty="0"/>
          </a:p>
          <a:p>
            <a:pPr marL="457200" indent="-457200" algn="just"/>
            <a:endParaRPr lang="en-GB" sz="2000" dirty="0">
              <a:solidFill>
                <a:schemeClr val="tx1"/>
              </a:solidFill>
            </a:endParaRPr>
          </a:p>
          <a:p>
            <a:pPr marL="457200" indent="-457200" algn="just"/>
            <a:endParaRPr lang="en-GB" sz="2000" dirty="0">
              <a:solidFill>
                <a:schemeClr val="tx1"/>
              </a:solidFill>
            </a:endParaRPr>
          </a:p>
          <a:p>
            <a:pPr marL="457200" indent="-457200" algn="just">
              <a:buFont typeface="Wingdings" pitchFamily="2" charset="2"/>
              <a:buChar char="§"/>
            </a:pPr>
            <a:endParaRPr lang="en-GB" sz="2000" dirty="0">
              <a:solidFill>
                <a:schemeClr val="tx1"/>
              </a:solidFill>
            </a:endParaRPr>
          </a:p>
          <a:p>
            <a:pPr marL="457200" indent="-457200" algn="just"/>
            <a:endParaRPr lang="en-GB" sz="2000" dirty="0">
              <a:solidFill>
                <a:schemeClr val="tx1"/>
              </a:solidFill>
            </a:endParaRPr>
          </a:p>
          <a:p>
            <a:pPr marL="457200" indent="-457200" algn="just"/>
            <a:r>
              <a:rPr lang="en-GB" sz="2000" dirty="0"/>
              <a:t> </a:t>
            </a:r>
            <a:endParaRPr lang="en-US" sz="2000" dirty="0"/>
          </a:p>
          <a:p>
            <a:pPr marL="457200" indent="-457200" algn="just">
              <a:buFont typeface="Wingdings" pitchFamily="2" charset="2"/>
              <a:buChar char="§"/>
            </a:pPr>
            <a:endParaRPr lang="en-US" sz="2000" dirty="0">
              <a:solidFill>
                <a:schemeClr val="tx1"/>
              </a:solidFill>
            </a:endParaRPr>
          </a:p>
          <a:p>
            <a:pPr marL="457200" indent="-457200" algn="just"/>
            <a:endParaRPr lang="en-GB" sz="2000" b="1" i="1" dirty="0">
              <a:solidFill>
                <a:schemeClr val="tx1"/>
              </a:solidFill>
            </a:endParaRPr>
          </a:p>
          <a:p>
            <a:pPr marL="457200" indent="-457200" algn="just"/>
            <a:endParaRPr lang="en-US" sz="2000" dirty="0">
              <a:solidFill>
                <a:schemeClr val="tx1"/>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a:solidFill>
                  <a:srgbClr val="002060"/>
                </a:solidFill>
                <a:latin typeface="Times New Roman" pitchFamily="18" charset="0"/>
                <a:cs typeface="Times New Roman" pitchFamily="18" charset="0"/>
              </a:rPr>
              <a:t>PROF. F.K. FORSON; ME 366 LECTURE 9</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74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744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25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25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1"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3"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5"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075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0760"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49192"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49191" name="Object 7"/>
          <p:cNvGraphicFramePr>
            <a:graphicFrameLocks noChangeAspect="1"/>
          </p:cNvGraphicFramePr>
          <p:nvPr/>
        </p:nvGraphicFramePr>
        <p:xfrm>
          <a:off x="762000" y="1219200"/>
          <a:ext cx="6705600" cy="914400"/>
        </p:xfrm>
        <a:graphic>
          <a:graphicData uri="http://schemas.openxmlformats.org/presentationml/2006/ole">
            <mc:AlternateContent xmlns:mc="http://schemas.openxmlformats.org/markup-compatibility/2006">
              <mc:Choice xmlns:v="urn:schemas-microsoft-com:vml" Requires="v">
                <p:oleObj name="Equation" r:id="rId3" imgW="3035300" imgH="457200" progId="Equation.3">
                  <p:embed/>
                </p:oleObj>
              </mc:Choice>
              <mc:Fallback>
                <p:oleObj name="Equation" r:id="rId3" imgW="3035300" imgH="457200" progId="Equation.3">
                  <p:embed/>
                  <p:pic>
                    <p:nvPicPr>
                      <p:cNvPr id="349191"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219200"/>
                        <a:ext cx="67056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9194"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49193" name="Object 9"/>
          <p:cNvGraphicFramePr>
            <a:graphicFrameLocks noChangeAspect="1"/>
          </p:cNvGraphicFramePr>
          <p:nvPr/>
        </p:nvGraphicFramePr>
        <p:xfrm>
          <a:off x="762000" y="5410200"/>
          <a:ext cx="6553200" cy="533400"/>
        </p:xfrm>
        <a:graphic>
          <a:graphicData uri="http://schemas.openxmlformats.org/presentationml/2006/ole">
            <mc:AlternateContent xmlns:mc="http://schemas.openxmlformats.org/markup-compatibility/2006">
              <mc:Choice xmlns:v="urn:schemas-microsoft-com:vml" Requires="v">
                <p:oleObj name="Equation" r:id="rId5" imgW="2476500" imgH="241300" progId="Equation.3">
                  <p:embed/>
                </p:oleObj>
              </mc:Choice>
              <mc:Fallback>
                <p:oleObj name="Equation" r:id="rId5" imgW="2476500" imgH="241300" progId="Equation.3">
                  <p:embed/>
                  <p:pic>
                    <p:nvPicPr>
                      <p:cNvPr id="349193"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5410200"/>
                        <a:ext cx="6553200"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1"/>
            <a:ext cx="8534400" cy="533400"/>
          </a:xfrm>
        </p:spPr>
        <p:txBody>
          <a:bodyPr>
            <a:normAutofit fontScale="90000"/>
          </a:bodyPr>
          <a:lstStyle/>
          <a:p>
            <a:r>
              <a:rPr lang="en-US" sz="2400" b="1" dirty="0">
                <a:solidFill>
                  <a:srgbClr val="FF0000"/>
                </a:solidFill>
                <a:latin typeface="Arial Black" pitchFamily="34" charset="0"/>
              </a:rPr>
              <a:t>Worked Example 6.3: Cooling Hot Oil by Water in a Multi-pass Heat Exchanger</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304800" y="762000"/>
            <a:ext cx="8382000" cy="5638800"/>
          </a:xfrm>
        </p:spPr>
        <p:txBody>
          <a:bodyPr>
            <a:normAutofit/>
          </a:bodyPr>
          <a:lstStyle/>
          <a:p>
            <a:pPr marL="457200" indent="-457200" algn="just">
              <a:buFont typeface="Wingdings" pitchFamily="2" charset="2"/>
              <a:buChar char="§"/>
            </a:pPr>
            <a:r>
              <a:rPr lang="en-GB" sz="2000" dirty="0">
                <a:solidFill>
                  <a:schemeClr val="tx1"/>
                </a:solidFill>
              </a:rPr>
              <a:t>Finally, the outlet temperatures of the cold and the hot fluid streams are determined to be:</a:t>
            </a:r>
            <a:endParaRPr lang="en-US" sz="2000" dirty="0">
              <a:solidFill>
                <a:schemeClr val="tx1"/>
              </a:solidFill>
            </a:endParaRPr>
          </a:p>
          <a:p>
            <a:pPr marL="457200" indent="-457200" algn="just"/>
            <a:endParaRPr lang="en-GB" sz="2000" dirty="0">
              <a:solidFill>
                <a:schemeClr val="tx1"/>
              </a:solidFill>
            </a:endParaRPr>
          </a:p>
          <a:p>
            <a:pPr marL="457200" indent="-457200" algn="just"/>
            <a:endParaRPr lang="en-GB" sz="2000" dirty="0">
              <a:solidFill>
                <a:schemeClr val="tx1"/>
              </a:solidFill>
            </a:endParaRPr>
          </a:p>
          <a:p>
            <a:pPr marL="457200" indent="-457200" algn="just">
              <a:buFont typeface="Wingdings" pitchFamily="2" charset="2"/>
              <a:buChar char="§"/>
            </a:pPr>
            <a:endParaRPr lang="en-GB" sz="2000" dirty="0">
              <a:solidFill>
                <a:schemeClr val="tx1"/>
              </a:solidFill>
            </a:endParaRPr>
          </a:p>
          <a:p>
            <a:pPr marL="457200" indent="-457200" algn="just"/>
            <a:endParaRPr lang="en-GB" sz="2000" dirty="0">
              <a:solidFill>
                <a:schemeClr val="tx1"/>
              </a:solidFill>
            </a:endParaRPr>
          </a:p>
          <a:p>
            <a:pPr marL="457200" indent="-457200" algn="just"/>
            <a:r>
              <a:rPr lang="en-GB" sz="2000" dirty="0"/>
              <a:t> </a:t>
            </a:r>
            <a:endParaRPr lang="en-US" sz="2000" dirty="0"/>
          </a:p>
          <a:p>
            <a:pPr marL="457200" indent="-457200" algn="just">
              <a:buFont typeface="Wingdings" pitchFamily="2" charset="2"/>
              <a:buChar char="§"/>
            </a:pPr>
            <a:endParaRPr lang="en-US" sz="2000" dirty="0">
              <a:solidFill>
                <a:schemeClr val="tx1"/>
              </a:solidFill>
            </a:endParaRPr>
          </a:p>
          <a:p>
            <a:pPr marL="457200" indent="-457200" algn="just"/>
            <a:endParaRPr lang="en-GB" sz="2000" b="1" i="1" dirty="0">
              <a:solidFill>
                <a:schemeClr val="tx1"/>
              </a:solidFill>
            </a:endParaRPr>
          </a:p>
          <a:p>
            <a:pPr marL="457200" indent="-457200" algn="just"/>
            <a:endParaRPr lang="en-US" sz="2000" dirty="0">
              <a:solidFill>
                <a:schemeClr val="tx1"/>
              </a:solidFill>
            </a:endParaRPr>
          </a:p>
          <a:p>
            <a:pPr marL="457200" indent="-457200" algn="just"/>
            <a:endParaRPr lang="en-US" sz="2000" dirty="0">
              <a:solidFill>
                <a:schemeClr val="tx1"/>
              </a:solidFill>
            </a:endParaRPr>
          </a:p>
          <a:p>
            <a:pPr marL="457200" indent="-457200" algn="just"/>
            <a:endParaRPr lang="en-US" sz="2000" dirty="0">
              <a:solidFill>
                <a:schemeClr val="tx1"/>
              </a:solidFill>
            </a:endParaRPr>
          </a:p>
          <a:p>
            <a:pPr marL="457200" indent="-457200" algn="just"/>
            <a:r>
              <a:rPr lang="en-GB" sz="2000" b="1" i="1" dirty="0">
                <a:solidFill>
                  <a:schemeClr val="tx1"/>
                </a:solidFill>
              </a:rPr>
              <a:t>Therefore, the temperature of the cooling water will rise from 20 </a:t>
            </a:r>
            <a:r>
              <a:rPr lang="en-GB" sz="2000" b="1" i="1" baseline="30000" dirty="0" err="1">
                <a:solidFill>
                  <a:schemeClr val="tx1"/>
                </a:solidFill>
              </a:rPr>
              <a:t>o</a:t>
            </a:r>
            <a:r>
              <a:rPr lang="en-GB" sz="2000" b="1" i="1" dirty="0" err="1">
                <a:solidFill>
                  <a:schemeClr val="tx1"/>
                </a:solidFill>
              </a:rPr>
              <a:t>C</a:t>
            </a:r>
            <a:r>
              <a:rPr lang="en-GB" sz="2000" b="1" i="1" dirty="0">
                <a:solidFill>
                  <a:schemeClr val="tx1"/>
                </a:solidFill>
              </a:rPr>
              <a:t> to 68.7 </a:t>
            </a:r>
            <a:r>
              <a:rPr lang="en-GB" sz="2000" b="1" i="1" baseline="30000" dirty="0" err="1">
                <a:solidFill>
                  <a:schemeClr val="tx1"/>
                </a:solidFill>
              </a:rPr>
              <a:t>o</a:t>
            </a:r>
            <a:r>
              <a:rPr lang="en-GB" sz="2000" b="1" i="1" dirty="0" err="1">
                <a:solidFill>
                  <a:schemeClr val="tx1"/>
                </a:solidFill>
              </a:rPr>
              <a:t>C</a:t>
            </a:r>
            <a:r>
              <a:rPr lang="en-GB" sz="2000" b="1" i="1" dirty="0">
                <a:solidFill>
                  <a:schemeClr val="tx1"/>
                </a:solidFill>
              </a:rPr>
              <a:t> as it cools the hot oil from 150 </a:t>
            </a:r>
            <a:r>
              <a:rPr lang="en-GB" sz="2000" b="1" i="1" baseline="30000" dirty="0" err="1">
                <a:solidFill>
                  <a:schemeClr val="tx1"/>
                </a:solidFill>
              </a:rPr>
              <a:t>o</a:t>
            </a:r>
            <a:r>
              <a:rPr lang="en-GB" sz="2000" b="1" i="1" dirty="0" err="1">
                <a:solidFill>
                  <a:schemeClr val="tx1"/>
                </a:solidFill>
              </a:rPr>
              <a:t>C</a:t>
            </a:r>
            <a:r>
              <a:rPr lang="en-GB" sz="2000" b="1" i="1" dirty="0">
                <a:solidFill>
                  <a:schemeClr val="tx1"/>
                </a:solidFill>
              </a:rPr>
              <a:t> to 86.3 </a:t>
            </a:r>
            <a:r>
              <a:rPr lang="en-GB" sz="2000" b="1" i="1" baseline="30000" dirty="0" err="1">
                <a:solidFill>
                  <a:schemeClr val="tx1"/>
                </a:solidFill>
              </a:rPr>
              <a:t>o</a:t>
            </a:r>
            <a:r>
              <a:rPr lang="en-GB" sz="2000" b="1" i="1" dirty="0" err="1">
                <a:solidFill>
                  <a:schemeClr val="tx1"/>
                </a:solidFill>
              </a:rPr>
              <a:t>C</a:t>
            </a:r>
            <a:r>
              <a:rPr lang="en-GB" sz="2000" b="1" i="1" dirty="0">
                <a:solidFill>
                  <a:schemeClr val="tx1"/>
                </a:solidFill>
              </a:rPr>
              <a:t> in this heat exchanger.</a:t>
            </a:r>
            <a:endParaRPr lang="en-US" sz="2000" b="1" i="1" dirty="0">
              <a:solidFill>
                <a:schemeClr val="tx1"/>
              </a:solidFill>
            </a:endParaRPr>
          </a:p>
          <a:p>
            <a:pPr marL="457200" indent="-457200" algn="just"/>
            <a:endParaRPr lang="en-US" sz="2000" dirty="0">
              <a:solidFill>
                <a:schemeClr val="tx1"/>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a:solidFill>
                  <a:srgbClr val="002060"/>
                </a:solidFill>
                <a:latin typeface="Times New Roman" pitchFamily="18" charset="0"/>
                <a:cs typeface="Times New Roman" pitchFamily="18" charset="0"/>
              </a:rPr>
              <a:t>PROF. F.K. FORSON; ME 366 LECTURE 9</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74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744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25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25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1"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3"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5"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075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0760"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49192"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49194"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1237"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51236" name="Object 4"/>
          <p:cNvGraphicFramePr>
            <a:graphicFrameLocks noChangeAspect="1"/>
          </p:cNvGraphicFramePr>
          <p:nvPr/>
        </p:nvGraphicFramePr>
        <p:xfrm>
          <a:off x="838200" y="1600200"/>
          <a:ext cx="7848600" cy="3352800"/>
        </p:xfrm>
        <a:graphic>
          <a:graphicData uri="http://schemas.openxmlformats.org/presentationml/2006/ole">
            <mc:AlternateContent xmlns:mc="http://schemas.openxmlformats.org/markup-compatibility/2006">
              <mc:Choice xmlns:v="urn:schemas-microsoft-com:vml" Requires="v">
                <p:oleObj name="Equation" r:id="rId3" imgW="4394200" imgH="2057400" progId="Equation.3">
                  <p:embed/>
                </p:oleObj>
              </mc:Choice>
              <mc:Fallback>
                <p:oleObj name="Equation" r:id="rId3" imgW="4394200" imgH="2057400" progId="Equation.3">
                  <p:embed/>
                  <p:pic>
                    <p:nvPicPr>
                      <p:cNvPr id="35123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600200"/>
                        <a:ext cx="7848600" cy="335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1"/>
            <a:ext cx="8534400" cy="533400"/>
          </a:xfrm>
        </p:spPr>
        <p:txBody>
          <a:bodyPr>
            <a:normAutofit fontScale="90000"/>
          </a:bodyPr>
          <a:lstStyle/>
          <a:p>
            <a:r>
              <a:rPr lang="en-US" sz="2400" b="1" dirty="0">
                <a:solidFill>
                  <a:srgbClr val="FF0000"/>
                </a:solidFill>
                <a:latin typeface="Arial Black" pitchFamily="34" charset="0"/>
              </a:rPr>
              <a:t>Worked Example 6.4: Use of a 2-pass shell-and- tube heat exchanger to condense a chemical</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304800" y="762000"/>
            <a:ext cx="8382000" cy="5638800"/>
          </a:xfrm>
        </p:spPr>
        <p:txBody>
          <a:bodyPr>
            <a:normAutofit/>
          </a:bodyPr>
          <a:lstStyle/>
          <a:p>
            <a:pPr marL="457200" indent="-457200" algn="just"/>
            <a:r>
              <a:rPr lang="en-GB" sz="2000" b="1" u="sng" dirty="0">
                <a:solidFill>
                  <a:schemeClr val="tx1"/>
                </a:solidFill>
              </a:rPr>
              <a:t>Question:</a:t>
            </a:r>
          </a:p>
          <a:p>
            <a:pPr algn="l"/>
            <a:r>
              <a:rPr lang="en-GB" sz="2000" dirty="0">
                <a:solidFill>
                  <a:schemeClr val="tx1"/>
                </a:solidFill>
              </a:rPr>
              <a:t>A two-pass shell-and-tube heat exchanger is used to condense a chemical on the shell side at a rate of 50 kg/s at a saturation temperature of 80 </a:t>
            </a:r>
            <a:r>
              <a:rPr lang="en-GB" sz="2000" baseline="30000" dirty="0" err="1">
                <a:solidFill>
                  <a:schemeClr val="tx1"/>
                </a:solidFill>
              </a:rPr>
              <a:t>o</a:t>
            </a:r>
            <a:r>
              <a:rPr lang="en-GB" sz="2000" dirty="0" err="1">
                <a:solidFill>
                  <a:schemeClr val="tx1"/>
                </a:solidFill>
              </a:rPr>
              <a:t>C</a:t>
            </a:r>
            <a:r>
              <a:rPr lang="en-GB" sz="2000" dirty="0">
                <a:solidFill>
                  <a:schemeClr val="tx1"/>
                </a:solidFill>
              </a:rPr>
              <a:t>. The chemical enters as a dry saturated vapour and is not under-cooled during the process. Water at 10 </a:t>
            </a:r>
            <a:r>
              <a:rPr lang="en-GB" sz="2000" baseline="30000" dirty="0" err="1">
                <a:solidFill>
                  <a:schemeClr val="tx1"/>
                </a:solidFill>
              </a:rPr>
              <a:t>o</a:t>
            </a:r>
            <a:r>
              <a:rPr lang="en-GB" sz="2000" dirty="0" err="1">
                <a:solidFill>
                  <a:schemeClr val="tx1"/>
                </a:solidFill>
              </a:rPr>
              <a:t>C</a:t>
            </a:r>
            <a:r>
              <a:rPr lang="en-GB" sz="2000" dirty="0">
                <a:solidFill>
                  <a:schemeClr val="tx1"/>
                </a:solidFill>
              </a:rPr>
              <a:t> and a mass flow rate of 100 kg/s is available as coolant; the velocity of the water is to be approximately 1.5 m/s. Using the data below and taking a nominal tube diameter of 25 mm, neglecting tube wall thickness, calculate:</a:t>
            </a:r>
            <a:endParaRPr lang="en-US" sz="2000" dirty="0">
              <a:solidFill>
                <a:schemeClr val="tx1"/>
              </a:solidFill>
            </a:endParaRPr>
          </a:p>
          <a:p>
            <a:pPr lvl="0" algn="l"/>
            <a:r>
              <a:rPr lang="en-US" sz="2000" b="1" dirty="0">
                <a:solidFill>
                  <a:schemeClr val="accent1"/>
                </a:solidFill>
              </a:rPr>
              <a:t>The number of tubes required; The tube length; The number of transfer units;</a:t>
            </a:r>
          </a:p>
          <a:p>
            <a:pPr lvl="0" algn="l"/>
            <a:r>
              <a:rPr lang="en-US" sz="2000" b="1" dirty="0">
                <a:solidFill>
                  <a:schemeClr val="accent1"/>
                </a:solidFill>
              </a:rPr>
              <a:t>The effectiveness of the heat exchanger.</a:t>
            </a:r>
          </a:p>
          <a:p>
            <a:r>
              <a:rPr lang="en-GB" sz="2000" i="1" dirty="0">
                <a:solidFill>
                  <a:schemeClr val="tx1"/>
                </a:solidFill>
              </a:rPr>
              <a:t>Data</a:t>
            </a:r>
            <a:r>
              <a:rPr lang="en-GB" sz="2000" dirty="0">
                <a:solidFill>
                  <a:schemeClr val="tx1"/>
                </a:solidFill>
              </a:rPr>
              <a:t>: Specific enthalpy of vaporisation of chemical, 417.8 kJ/kg; heat transfer coefficient for shell side, 10 W/m</a:t>
            </a:r>
            <a:r>
              <a:rPr lang="en-GB" sz="2000" baseline="30000" dirty="0">
                <a:solidFill>
                  <a:schemeClr val="tx1"/>
                </a:solidFill>
              </a:rPr>
              <a:t>2</a:t>
            </a:r>
            <a:r>
              <a:rPr lang="en-GB" sz="2000" dirty="0">
                <a:solidFill>
                  <a:schemeClr val="tx1"/>
                </a:solidFill>
              </a:rPr>
              <a:t>K; fouling factor for shell side, 0.1 m</a:t>
            </a:r>
            <a:r>
              <a:rPr lang="en-GB" sz="2000" baseline="30000" dirty="0">
                <a:solidFill>
                  <a:schemeClr val="tx1"/>
                </a:solidFill>
              </a:rPr>
              <a:t>2</a:t>
            </a:r>
            <a:r>
              <a:rPr lang="en-GB" sz="2000" dirty="0">
                <a:solidFill>
                  <a:schemeClr val="tx1"/>
                </a:solidFill>
              </a:rPr>
              <a:t>K/kW; fouling factor for tube side, 0.2 m</a:t>
            </a:r>
            <a:r>
              <a:rPr lang="en-GB" sz="2000" baseline="30000" dirty="0">
                <a:solidFill>
                  <a:schemeClr val="tx1"/>
                </a:solidFill>
              </a:rPr>
              <a:t>2</a:t>
            </a:r>
            <a:r>
              <a:rPr lang="en-GB" sz="2000" dirty="0">
                <a:solidFill>
                  <a:schemeClr val="tx1"/>
                </a:solidFill>
              </a:rPr>
              <a:t>K/kW.</a:t>
            </a:r>
            <a:endParaRPr lang="en-US" sz="2000" dirty="0">
              <a:solidFill>
                <a:schemeClr val="tx1"/>
              </a:solidFill>
            </a:endParaRPr>
          </a:p>
          <a:p>
            <a:pPr marL="457200" indent="-457200" algn="just"/>
            <a:r>
              <a:rPr lang="en-GB" sz="2000" dirty="0">
                <a:solidFill>
                  <a:schemeClr val="tx1"/>
                </a:solidFill>
              </a:rPr>
              <a:t>For turbulent flow in a pipe, take</a:t>
            </a:r>
          </a:p>
          <a:p>
            <a:pPr marL="457200" indent="-457200" algn="just"/>
            <a:endParaRPr lang="en-GB" sz="2000" dirty="0">
              <a:solidFill>
                <a:schemeClr val="tx1"/>
              </a:solidFill>
            </a:endParaRPr>
          </a:p>
          <a:p>
            <a:pPr marL="457200" indent="-457200" algn="just"/>
            <a:r>
              <a:rPr lang="en-GB" sz="2000" dirty="0">
                <a:solidFill>
                  <a:schemeClr val="tx1"/>
                </a:solidFill>
              </a:rPr>
              <a:t>with all properties at the mean bulk temperature.</a:t>
            </a:r>
            <a:endParaRPr lang="en-US" sz="2000" dirty="0">
              <a:solidFill>
                <a:schemeClr val="tx1"/>
              </a:solidFill>
            </a:endParaRPr>
          </a:p>
          <a:p>
            <a:pPr marL="457200" indent="-457200" algn="just"/>
            <a:endParaRPr lang="en-US" sz="2000" dirty="0">
              <a:solidFill>
                <a:schemeClr val="tx1"/>
              </a:solidFill>
            </a:endParaRPr>
          </a:p>
          <a:p>
            <a:pPr marL="457200" indent="-457200" algn="just"/>
            <a:endParaRPr lang="en-US" sz="2000" dirty="0"/>
          </a:p>
          <a:p>
            <a:pPr marL="457200" indent="-457200" algn="just">
              <a:buFont typeface="Wingdings" pitchFamily="2" charset="2"/>
              <a:buChar char="§"/>
            </a:pPr>
            <a:endParaRPr lang="en-US" sz="2000" dirty="0">
              <a:solidFill>
                <a:schemeClr val="tx1"/>
              </a:solidFill>
            </a:endParaRPr>
          </a:p>
          <a:p>
            <a:pPr marL="457200" indent="-457200" algn="just"/>
            <a:endParaRPr lang="en-GB" sz="2000" b="1" i="1" dirty="0">
              <a:solidFill>
                <a:schemeClr val="tx1"/>
              </a:solidFill>
            </a:endParaRPr>
          </a:p>
          <a:p>
            <a:pPr marL="457200" indent="-457200" algn="just"/>
            <a:endParaRPr lang="en-US" sz="2000" dirty="0">
              <a:solidFill>
                <a:schemeClr val="tx1"/>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a:solidFill>
                  <a:srgbClr val="002060"/>
                </a:solidFill>
                <a:latin typeface="Times New Roman" pitchFamily="18" charset="0"/>
                <a:cs typeface="Times New Roman" pitchFamily="18" charset="0"/>
              </a:rPr>
              <a:t>PROF. F.K. FORSON; ME 366 LECTURE 9</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74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744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25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25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1"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3"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5"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075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0760"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4312"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54311" name="Object 7"/>
          <p:cNvGraphicFramePr>
            <a:graphicFrameLocks noChangeAspect="1"/>
          </p:cNvGraphicFramePr>
          <p:nvPr/>
        </p:nvGraphicFramePr>
        <p:xfrm>
          <a:off x="3962400" y="5181600"/>
          <a:ext cx="2590800" cy="381000"/>
        </p:xfrm>
        <a:graphic>
          <a:graphicData uri="http://schemas.openxmlformats.org/presentationml/2006/ole">
            <mc:AlternateContent xmlns:mc="http://schemas.openxmlformats.org/markup-compatibility/2006">
              <mc:Choice xmlns:v="urn:schemas-microsoft-com:vml" Requires="v">
                <p:oleObj name="Equation" r:id="rId3" imgW="1511300" imgH="228600" progId="Equation.3">
                  <p:embed/>
                </p:oleObj>
              </mc:Choice>
              <mc:Fallback>
                <p:oleObj name="Equation" r:id="rId3" imgW="1511300" imgH="228600" progId="Equation.3">
                  <p:embed/>
                  <p:pic>
                    <p:nvPicPr>
                      <p:cNvPr id="354311"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5181600"/>
                        <a:ext cx="25908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201"/>
            <a:ext cx="7772400" cy="533400"/>
          </a:xfrm>
        </p:spPr>
        <p:txBody>
          <a:bodyPr>
            <a:normAutofit fontScale="90000"/>
          </a:bodyPr>
          <a:lstStyle/>
          <a:p>
            <a:r>
              <a:rPr lang="en-US" sz="2400" b="1" dirty="0">
                <a:solidFill>
                  <a:srgbClr val="FF0000"/>
                </a:solidFill>
                <a:latin typeface="Arial Black" pitchFamily="34" charset="0"/>
              </a:rPr>
              <a:t>SESSION 1-6.1: TYPES OF HEAT EXCHANGERS</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304800" y="762000"/>
            <a:ext cx="8382000" cy="5638800"/>
          </a:xfrm>
        </p:spPr>
        <p:txBody>
          <a:bodyPr>
            <a:normAutofit/>
          </a:bodyPr>
          <a:lstStyle/>
          <a:p>
            <a:pPr marL="457200" indent="-457200" algn="just">
              <a:buFont typeface="Wingdings" pitchFamily="2" charset="2"/>
              <a:buChar char="§"/>
            </a:pPr>
            <a:endParaRPr lang="en-GB" sz="2000" i="1" dirty="0">
              <a:solidFill>
                <a:schemeClr val="tx1"/>
              </a:solidFill>
            </a:endParaRPr>
          </a:p>
          <a:p>
            <a:pPr marL="457200" indent="-457200" algn="just">
              <a:buFont typeface="Wingdings" pitchFamily="2" charset="2"/>
              <a:buChar char="§"/>
            </a:pPr>
            <a:endParaRPr lang="en-GB" sz="2000" i="1" dirty="0">
              <a:solidFill>
                <a:schemeClr val="tx1"/>
              </a:solidFill>
            </a:endParaRPr>
          </a:p>
          <a:p>
            <a:pPr marL="457200" indent="-457200" algn="just">
              <a:buFont typeface="Wingdings" pitchFamily="2" charset="2"/>
              <a:buChar char="§"/>
            </a:pPr>
            <a:endParaRPr lang="en-GB" sz="2000" i="1" dirty="0">
              <a:solidFill>
                <a:schemeClr val="tx1"/>
              </a:solidFill>
            </a:endParaRPr>
          </a:p>
          <a:p>
            <a:pPr marL="457200" indent="-457200" algn="just">
              <a:buFont typeface="Wingdings" pitchFamily="2" charset="2"/>
              <a:buChar char="§"/>
            </a:pPr>
            <a:endParaRPr lang="en-GB" sz="2000" i="1" dirty="0">
              <a:solidFill>
                <a:schemeClr val="tx1"/>
              </a:solidFill>
            </a:endParaRPr>
          </a:p>
          <a:p>
            <a:pPr marL="457200" indent="-457200" algn="just">
              <a:buFont typeface="Wingdings" pitchFamily="2" charset="2"/>
              <a:buChar char="§"/>
            </a:pPr>
            <a:endParaRPr lang="en-GB" sz="2000" i="1" dirty="0">
              <a:solidFill>
                <a:schemeClr val="tx1"/>
              </a:solidFill>
            </a:endParaRPr>
          </a:p>
          <a:p>
            <a:pPr marL="457200" indent="-457200" algn="just">
              <a:buFont typeface="Wingdings" pitchFamily="2" charset="2"/>
              <a:buChar char="§"/>
            </a:pPr>
            <a:endParaRPr lang="en-GB" sz="2000" i="1" dirty="0">
              <a:solidFill>
                <a:schemeClr val="tx1"/>
              </a:solidFill>
            </a:endParaRPr>
          </a:p>
          <a:p>
            <a:pPr marL="457200" indent="-457200" algn="just">
              <a:buFont typeface="Wingdings" pitchFamily="2" charset="2"/>
              <a:buChar char="§"/>
            </a:pPr>
            <a:endParaRPr lang="en-GB" sz="2000" i="1" dirty="0">
              <a:solidFill>
                <a:schemeClr val="tx1"/>
              </a:solidFill>
            </a:endParaRPr>
          </a:p>
          <a:p>
            <a:pPr marL="457200" indent="-457200" algn="just">
              <a:buFont typeface="Wingdings" pitchFamily="2" charset="2"/>
              <a:buChar char="§"/>
            </a:pPr>
            <a:endParaRPr lang="en-GB" sz="2000" i="1" dirty="0">
              <a:solidFill>
                <a:schemeClr val="tx1"/>
              </a:solidFill>
            </a:endParaRPr>
          </a:p>
          <a:p>
            <a:pPr marL="457200" indent="-457200" algn="just">
              <a:buFont typeface="Wingdings" pitchFamily="2" charset="2"/>
              <a:buChar char="§"/>
            </a:pPr>
            <a:endParaRPr lang="en-GB" sz="2000" i="1" dirty="0">
              <a:solidFill>
                <a:schemeClr val="tx1"/>
              </a:solidFill>
            </a:endParaRPr>
          </a:p>
          <a:p>
            <a:pPr marL="457200" indent="-457200" algn="just">
              <a:buFont typeface="Wingdings" pitchFamily="2" charset="2"/>
              <a:buChar char="§"/>
            </a:pPr>
            <a:endParaRPr lang="en-GB" sz="2000" i="1" dirty="0">
              <a:solidFill>
                <a:schemeClr val="tx1"/>
              </a:solidFill>
            </a:endParaRPr>
          </a:p>
          <a:p>
            <a:pPr marL="457200" indent="-457200"/>
            <a:r>
              <a:rPr lang="en-US" sz="2000" b="1" dirty="0">
                <a:solidFill>
                  <a:schemeClr val="tx1"/>
                </a:solidFill>
              </a:rPr>
              <a:t>Figure 78:  Examples of different flow configurations in cross-flow heat exchangers</a:t>
            </a:r>
          </a:p>
          <a:p>
            <a:pPr marL="457200" indent="-457200" algn="just">
              <a:buFont typeface="Wingdings" pitchFamily="2" charset="2"/>
              <a:buChar char="§"/>
            </a:pPr>
            <a:r>
              <a:rPr lang="en-GB" sz="2000" dirty="0">
                <a:solidFill>
                  <a:schemeClr val="tx1"/>
                </a:solidFill>
              </a:rPr>
              <a:t>In the </a:t>
            </a:r>
            <a:r>
              <a:rPr lang="en-GB" sz="2000" b="1" dirty="0">
                <a:solidFill>
                  <a:srgbClr val="FF0000"/>
                </a:solidFill>
              </a:rPr>
              <a:t>mixed case, </a:t>
            </a:r>
            <a:r>
              <a:rPr lang="en-GB" sz="2000" dirty="0">
                <a:solidFill>
                  <a:schemeClr val="tx1"/>
                </a:solidFill>
              </a:rPr>
              <a:t>fluid is free to move in the transverse direction (e.g. flow of fluid through tubes with a second fluid flowing freely around the tubes, see Figure 78).</a:t>
            </a:r>
            <a:endParaRPr lang="en-GB" sz="2000" i="1" dirty="0">
              <a:solidFill>
                <a:schemeClr val="tx1"/>
              </a:solidFill>
            </a:endParaRPr>
          </a:p>
          <a:p>
            <a:pPr marL="457200" indent="-457200" algn="just">
              <a:buFont typeface="Wingdings" pitchFamily="2" charset="2"/>
              <a:buChar char="§"/>
            </a:pPr>
            <a:endParaRPr lang="en-GB" sz="2000" i="1" dirty="0">
              <a:solidFill>
                <a:schemeClr val="tx1"/>
              </a:solidFill>
            </a:endParaRPr>
          </a:p>
          <a:p>
            <a:pPr marL="457200" indent="-457200" algn="just">
              <a:buFont typeface="Wingdings" pitchFamily="2" charset="2"/>
              <a:buChar char="§"/>
            </a:pPr>
            <a:endParaRPr lang="en-US" sz="2000" i="1" dirty="0">
              <a:solidFill>
                <a:schemeClr val="tx1"/>
              </a:solidFill>
            </a:endParaRPr>
          </a:p>
          <a:p>
            <a:pPr marL="457200" indent="-457200" algn="just"/>
            <a:endParaRPr lang="en-GB" sz="2000" dirty="0">
              <a:solidFill>
                <a:schemeClr val="tx1"/>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a:solidFill>
                  <a:srgbClr val="002060"/>
                </a:solidFill>
                <a:latin typeface="Times New Roman" pitchFamily="18" charset="0"/>
                <a:cs typeface="Times New Roman" pitchFamily="18" charset="0"/>
              </a:rPr>
              <a:t>PROF. F.K. FORSON; ME 366 LECTURE 8</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1162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20833" name="Picture 4" descr="fig 5-2.jpg"/>
          <p:cNvPicPr>
            <a:picLocks noChangeAspect="1" noChangeArrowheads="1"/>
          </p:cNvPicPr>
          <p:nvPr/>
        </p:nvPicPr>
        <p:blipFill>
          <a:blip r:embed="rId3">
            <a:lum bright="-20000" contrast="40000"/>
          </a:blip>
          <a:srcRect/>
          <a:stretch>
            <a:fillRect/>
          </a:stretch>
        </p:blipFill>
        <p:spPr bwMode="auto">
          <a:xfrm>
            <a:off x="609600" y="762000"/>
            <a:ext cx="7696200" cy="3352800"/>
          </a:xfrm>
          <a:prstGeom prst="rect">
            <a:avLst/>
          </a:prstGeom>
          <a:noFill/>
          <a:ln w="9525">
            <a:no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1"/>
            <a:ext cx="8534400" cy="533400"/>
          </a:xfrm>
        </p:spPr>
        <p:txBody>
          <a:bodyPr>
            <a:normAutofit fontScale="90000"/>
          </a:bodyPr>
          <a:lstStyle/>
          <a:p>
            <a:r>
              <a:rPr lang="en-US" sz="2400" b="1" dirty="0">
                <a:solidFill>
                  <a:srgbClr val="FF0000"/>
                </a:solidFill>
                <a:latin typeface="Arial Black" pitchFamily="34" charset="0"/>
              </a:rPr>
              <a:t>Worked Example 6.4: Use of a 2-pass shell-and- tube heat exchanger to condense a chemical</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304800" y="762000"/>
            <a:ext cx="8382000" cy="5638800"/>
          </a:xfrm>
        </p:spPr>
        <p:txBody>
          <a:bodyPr>
            <a:normAutofit/>
          </a:bodyPr>
          <a:lstStyle/>
          <a:p>
            <a:pPr marL="457200" indent="-457200" algn="just"/>
            <a:r>
              <a:rPr lang="en-GB" sz="2000" b="1" u="sng" dirty="0">
                <a:solidFill>
                  <a:schemeClr val="tx1"/>
                </a:solidFill>
              </a:rPr>
              <a:t>Solution: </a:t>
            </a:r>
          </a:p>
          <a:p>
            <a:pPr marL="457200" indent="-457200" algn="just"/>
            <a:r>
              <a:rPr lang="en-GB" sz="2000" dirty="0">
                <a:solidFill>
                  <a:schemeClr val="tx1"/>
                </a:solidFill>
              </a:rPr>
              <a:t>Water flows in the tubes and the chemical flow in the shell. Water is the cold fluid while the chemical is the hot fluid.</a:t>
            </a:r>
            <a:endParaRPr lang="en-US" sz="2000" dirty="0">
              <a:solidFill>
                <a:schemeClr val="tx1"/>
              </a:solidFill>
            </a:endParaRPr>
          </a:p>
          <a:p>
            <a:pPr marL="457200" indent="-457200" algn="just"/>
            <a:r>
              <a:rPr lang="en-GB" sz="2000" b="1" dirty="0">
                <a:solidFill>
                  <a:schemeClr val="tx1"/>
                </a:solidFill>
              </a:rPr>
              <a:t>Assumptions:</a:t>
            </a:r>
            <a:endParaRPr lang="en-GB" sz="2000" b="1" u="sng" dirty="0">
              <a:solidFill>
                <a:schemeClr val="tx1"/>
              </a:solidFill>
            </a:endParaRPr>
          </a:p>
          <a:p>
            <a:pPr marL="457200" indent="-457200" algn="just">
              <a:buAutoNum type="arabicParenBoth"/>
            </a:pPr>
            <a:r>
              <a:rPr lang="en-GB" sz="2000" dirty="0">
                <a:solidFill>
                  <a:schemeClr val="tx1"/>
                </a:solidFill>
              </a:rPr>
              <a:t>Steady operating conditions exist.</a:t>
            </a:r>
          </a:p>
          <a:p>
            <a:pPr marL="457200" indent="-457200" algn="just">
              <a:buAutoNum type="arabicParenBoth"/>
            </a:pPr>
            <a:r>
              <a:rPr lang="en-GB" sz="2000" dirty="0">
                <a:solidFill>
                  <a:schemeClr val="tx1"/>
                </a:solidFill>
              </a:rPr>
              <a:t>The heat exchanger is well insulated so that heat loss to the surroundings is negligible and thus heat transfer from the hot fluid is equal to heat transfer to the cold fluid. </a:t>
            </a:r>
          </a:p>
          <a:p>
            <a:pPr marL="457200" indent="-457200" algn="just">
              <a:buAutoNum type="arabicParenBoth"/>
            </a:pPr>
            <a:r>
              <a:rPr lang="en-GB" sz="2000" dirty="0">
                <a:solidFill>
                  <a:schemeClr val="tx1"/>
                </a:solidFill>
              </a:rPr>
              <a:t>Changes in the kinetic and potential energies of the fluid streams are negligible. </a:t>
            </a:r>
          </a:p>
          <a:p>
            <a:pPr marL="457200" indent="-457200" algn="just">
              <a:buAutoNum type="arabicParenBoth"/>
            </a:pPr>
            <a:r>
              <a:rPr lang="en-GB" sz="2000" dirty="0">
                <a:solidFill>
                  <a:schemeClr val="tx1"/>
                </a:solidFill>
              </a:rPr>
              <a:t>The thickness of the tube is negligible since it is thin-walled. </a:t>
            </a:r>
          </a:p>
          <a:p>
            <a:pPr marL="457200" indent="-457200" algn="just">
              <a:buAutoNum type="arabicParenBoth"/>
            </a:pPr>
            <a:r>
              <a:rPr lang="en-GB" sz="2000" dirty="0">
                <a:solidFill>
                  <a:schemeClr val="tx1"/>
                </a:solidFill>
              </a:rPr>
              <a:t>The overall heat transfer coefficient is constant and uniform.</a:t>
            </a:r>
          </a:p>
          <a:p>
            <a:pPr marL="457200" indent="-457200" algn="just"/>
            <a:r>
              <a:rPr lang="en-GB" sz="2000" b="1" dirty="0">
                <a:solidFill>
                  <a:schemeClr val="tx1"/>
                </a:solidFill>
              </a:rPr>
              <a:t>Analysis:</a:t>
            </a:r>
            <a:endParaRPr lang="en-US" sz="2000" b="1" dirty="0">
              <a:solidFill>
                <a:schemeClr val="tx1"/>
              </a:solidFill>
            </a:endParaRPr>
          </a:p>
          <a:p>
            <a:pPr marL="457200" indent="-457200" algn="just"/>
            <a:r>
              <a:rPr lang="en-GB" sz="2000" dirty="0">
                <a:solidFill>
                  <a:schemeClr val="tx1"/>
                </a:solidFill>
              </a:rPr>
              <a:t>Heat transferred is calculated as:</a:t>
            </a:r>
            <a:endParaRPr lang="en-US" sz="2000" dirty="0">
              <a:solidFill>
                <a:schemeClr val="tx1"/>
              </a:solidFill>
            </a:endParaRPr>
          </a:p>
          <a:p>
            <a:pPr marL="457200" indent="-457200" algn="just"/>
            <a:endParaRPr lang="en-US" sz="2000" dirty="0"/>
          </a:p>
          <a:p>
            <a:pPr marL="457200" indent="-457200" algn="just">
              <a:buFont typeface="Wingdings" pitchFamily="2" charset="2"/>
              <a:buChar char="§"/>
            </a:pPr>
            <a:endParaRPr lang="en-US" sz="2000" dirty="0">
              <a:solidFill>
                <a:schemeClr val="tx1"/>
              </a:solidFill>
            </a:endParaRPr>
          </a:p>
          <a:p>
            <a:pPr marL="457200" indent="-457200" algn="just"/>
            <a:endParaRPr lang="en-GB" sz="2000" b="1" i="1" dirty="0">
              <a:solidFill>
                <a:schemeClr val="tx1"/>
              </a:solidFill>
            </a:endParaRPr>
          </a:p>
          <a:p>
            <a:pPr marL="457200" indent="-457200" algn="just"/>
            <a:endParaRPr lang="en-US" sz="2000" dirty="0">
              <a:solidFill>
                <a:schemeClr val="tx1"/>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a:solidFill>
                  <a:srgbClr val="002060"/>
                </a:solidFill>
                <a:latin typeface="Times New Roman" pitchFamily="18" charset="0"/>
                <a:cs typeface="Times New Roman" pitchFamily="18" charset="0"/>
              </a:rPr>
              <a:t>PROF. F.K. FORSON; ME 366 LECTURE 9</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74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744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25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25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1"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3"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5"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075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0760"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4312"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635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56355" name="Object 3"/>
          <p:cNvGraphicFramePr>
            <a:graphicFrameLocks noChangeAspect="1"/>
          </p:cNvGraphicFramePr>
          <p:nvPr/>
        </p:nvGraphicFramePr>
        <p:xfrm>
          <a:off x="1676400" y="5715000"/>
          <a:ext cx="7010400" cy="457200"/>
        </p:xfrm>
        <a:graphic>
          <a:graphicData uri="http://schemas.openxmlformats.org/presentationml/2006/ole">
            <mc:AlternateContent xmlns:mc="http://schemas.openxmlformats.org/markup-compatibility/2006">
              <mc:Choice xmlns:v="urn:schemas-microsoft-com:vml" Requires="v">
                <p:oleObj name="Equation" r:id="rId3" imgW="3289300" imgH="254000" progId="Equation.3">
                  <p:embed/>
                </p:oleObj>
              </mc:Choice>
              <mc:Fallback>
                <p:oleObj name="Equation" r:id="rId3" imgW="3289300" imgH="254000" progId="Equation.3">
                  <p:embed/>
                  <p:pic>
                    <p:nvPicPr>
                      <p:cNvPr id="356355"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5715000"/>
                        <a:ext cx="70104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1"/>
            <a:ext cx="8534400" cy="533400"/>
          </a:xfrm>
        </p:spPr>
        <p:txBody>
          <a:bodyPr>
            <a:normAutofit fontScale="90000"/>
          </a:bodyPr>
          <a:lstStyle/>
          <a:p>
            <a:r>
              <a:rPr lang="en-US" sz="2400" b="1" dirty="0">
                <a:solidFill>
                  <a:srgbClr val="FF0000"/>
                </a:solidFill>
                <a:latin typeface="Arial Black" pitchFamily="34" charset="0"/>
              </a:rPr>
              <a:t>Worked Example 6.4: Use of a 2-pass shell-and- tube heat exchanger to condense a chemical</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304800" y="762000"/>
            <a:ext cx="8610600" cy="5638800"/>
          </a:xfrm>
        </p:spPr>
        <p:txBody>
          <a:bodyPr>
            <a:normAutofit/>
          </a:bodyPr>
          <a:lstStyle/>
          <a:p>
            <a:pPr algn="l"/>
            <a:r>
              <a:rPr lang="en-GB" sz="2000" dirty="0">
                <a:solidFill>
                  <a:schemeClr val="tx1"/>
                </a:solidFill>
              </a:rPr>
              <a:t>Assuming the specific heat capacity of water as 4.2 kJ/kg K, the exit temperature of water in the tube can be determined from: </a:t>
            </a:r>
          </a:p>
          <a:p>
            <a:pPr algn="l"/>
            <a:endParaRPr lang="en-GB" sz="2000" dirty="0"/>
          </a:p>
          <a:p>
            <a:pPr algn="l"/>
            <a:endParaRPr lang="en-US" sz="2000" dirty="0"/>
          </a:p>
          <a:p>
            <a:pPr marL="457200" indent="-457200" algn="just"/>
            <a:endParaRPr lang="en-US" sz="2000" dirty="0"/>
          </a:p>
          <a:p>
            <a:pPr marL="457200" indent="-457200" algn="just">
              <a:buFont typeface="Wingdings" pitchFamily="2" charset="2"/>
              <a:buChar char="§"/>
            </a:pPr>
            <a:endParaRPr lang="en-US" sz="2000" dirty="0">
              <a:solidFill>
                <a:schemeClr val="tx1"/>
              </a:solidFill>
            </a:endParaRPr>
          </a:p>
          <a:p>
            <a:pPr marL="457200" indent="-457200" algn="just"/>
            <a:endParaRPr lang="en-GB" sz="2000" b="1" i="1" dirty="0">
              <a:solidFill>
                <a:schemeClr val="tx1"/>
              </a:solidFill>
            </a:endParaRPr>
          </a:p>
          <a:p>
            <a:pPr marL="457200" indent="-457200" algn="just"/>
            <a:endParaRPr lang="en-US" sz="2000" dirty="0">
              <a:solidFill>
                <a:schemeClr val="tx1"/>
              </a:solidFill>
            </a:endParaRPr>
          </a:p>
          <a:p>
            <a:pPr marL="457200" indent="-457200" algn="just"/>
            <a:r>
              <a:rPr lang="en-GB" sz="2000" dirty="0">
                <a:solidFill>
                  <a:schemeClr val="tx1"/>
                </a:solidFill>
              </a:rPr>
              <a:t>Mean bulk temperature of water in the tube can then be obtained as:</a:t>
            </a:r>
          </a:p>
          <a:p>
            <a:pPr marL="457200" indent="-457200" algn="just"/>
            <a:endParaRPr lang="en-GB" sz="2000" dirty="0">
              <a:solidFill>
                <a:schemeClr val="tx1"/>
              </a:solidFill>
            </a:endParaRPr>
          </a:p>
          <a:p>
            <a:pPr marL="457200" indent="-457200" algn="just"/>
            <a:endParaRPr lang="en-GB" sz="2000" dirty="0">
              <a:solidFill>
                <a:schemeClr val="tx1"/>
              </a:solidFill>
            </a:endParaRPr>
          </a:p>
          <a:p>
            <a:pPr marL="457200" indent="-457200" algn="just"/>
            <a:r>
              <a:rPr lang="en-GB" sz="2000" dirty="0">
                <a:solidFill>
                  <a:schemeClr val="tx1"/>
                </a:solidFill>
              </a:rPr>
              <a:t>From page 10 of the steam tables, properties of liquid water at 35</a:t>
            </a:r>
            <a:r>
              <a:rPr lang="en-GB" sz="2000" baseline="30000" dirty="0">
                <a:solidFill>
                  <a:schemeClr val="tx1"/>
                </a:solidFill>
              </a:rPr>
              <a:t>o</a:t>
            </a:r>
            <a:r>
              <a:rPr lang="en-GB" sz="2000" dirty="0">
                <a:solidFill>
                  <a:schemeClr val="tx1"/>
                </a:solidFill>
              </a:rPr>
              <a:t>C can be read as:</a:t>
            </a:r>
            <a:endParaRPr lang="en-US" sz="2000" dirty="0">
              <a:solidFill>
                <a:schemeClr val="tx1"/>
              </a:solidFill>
            </a:endParaRPr>
          </a:p>
          <a:p>
            <a:pPr marL="457200" indent="-457200" algn="just"/>
            <a:r>
              <a:rPr lang="en-GB" sz="2000" i="1" dirty="0" err="1">
                <a:solidFill>
                  <a:schemeClr val="tx1"/>
                </a:solidFill>
              </a:rPr>
              <a:t>v</a:t>
            </a:r>
            <a:r>
              <a:rPr lang="en-GB" sz="2000" baseline="-25000" dirty="0" err="1">
                <a:solidFill>
                  <a:schemeClr val="tx1"/>
                </a:solidFill>
              </a:rPr>
              <a:t>f</a:t>
            </a:r>
            <a:r>
              <a:rPr lang="en-GB" sz="2000" dirty="0">
                <a:solidFill>
                  <a:schemeClr val="tx1"/>
                </a:solidFill>
              </a:rPr>
              <a:t> = 0.001006m</a:t>
            </a:r>
            <a:r>
              <a:rPr lang="en-GB" sz="2000" baseline="30000" dirty="0">
                <a:solidFill>
                  <a:schemeClr val="tx1"/>
                </a:solidFill>
              </a:rPr>
              <a:t>3</a:t>
            </a:r>
            <a:r>
              <a:rPr lang="en-GB" sz="2000" dirty="0">
                <a:solidFill>
                  <a:schemeClr val="tx1"/>
                </a:solidFill>
              </a:rPr>
              <a:t>/kg,       </a:t>
            </a:r>
            <a:r>
              <a:rPr lang="en-GB" sz="2000" dirty="0" err="1">
                <a:solidFill>
                  <a:schemeClr val="tx1"/>
                </a:solidFill>
              </a:rPr>
              <a:t>μ</a:t>
            </a:r>
            <a:r>
              <a:rPr lang="en-GB" sz="2000" baseline="-25000" dirty="0" err="1">
                <a:solidFill>
                  <a:schemeClr val="tx1"/>
                </a:solidFill>
              </a:rPr>
              <a:t>f</a:t>
            </a:r>
            <a:r>
              <a:rPr lang="en-GB" sz="2000" dirty="0">
                <a:solidFill>
                  <a:schemeClr val="tx1"/>
                </a:solidFill>
              </a:rPr>
              <a:t> = 718 x 10</a:t>
            </a:r>
            <a:r>
              <a:rPr lang="en-GB" sz="2000" baseline="30000" dirty="0">
                <a:solidFill>
                  <a:schemeClr val="tx1"/>
                </a:solidFill>
              </a:rPr>
              <a:t>-6</a:t>
            </a:r>
            <a:r>
              <a:rPr lang="en-GB" sz="2000" dirty="0">
                <a:solidFill>
                  <a:schemeClr val="tx1"/>
                </a:solidFill>
              </a:rPr>
              <a:t> kg/ms,       </a:t>
            </a:r>
            <a:r>
              <a:rPr lang="en-GB" sz="2000" dirty="0" err="1">
                <a:solidFill>
                  <a:schemeClr val="tx1"/>
                </a:solidFill>
              </a:rPr>
              <a:t>λ</a:t>
            </a:r>
            <a:r>
              <a:rPr lang="en-GB" sz="2000" baseline="-25000" dirty="0" err="1">
                <a:solidFill>
                  <a:schemeClr val="tx1"/>
                </a:solidFill>
              </a:rPr>
              <a:t>f</a:t>
            </a:r>
            <a:r>
              <a:rPr lang="en-GB" sz="2000" dirty="0">
                <a:solidFill>
                  <a:schemeClr val="tx1"/>
                </a:solidFill>
              </a:rPr>
              <a:t> = 625 x 10</a:t>
            </a:r>
            <a:r>
              <a:rPr lang="en-GB" sz="2000" baseline="30000" dirty="0">
                <a:solidFill>
                  <a:schemeClr val="tx1"/>
                </a:solidFill>
              </a:rPr>
              <a:t>-6</a:t>
            </a:r>
            <a:r>
              <a:rPr lang="en-GB" sz="2000" dirty="0">
                <a:solidFill>
                  <a:schemeClr val="tx1"/>
                </a:solidFill>
              </a:rPr>
              <a:t> kW/</a:t>
            </a:r>
            <a:r>
              <a:rPr lang="en-GB" sz="2000" dirty="0" err="1">
                <a:solidFill>
                  <a:schemeClr val="tx1"/>
                </a:solidFill>
              </a:rPr>
              <a:t>mK</a:t>
            </a:r>
            <a:r>
              <a:rPr lang="en-GB" sz="2000" dirty="0">
                <a:solidFill>
                  <a:schemeClr val="tx1"/>
                </a:solidFill>
              </a:rPr>
              <a:t>,       </a:t>
            </a:r>
          </a:p>
          <a:p>
            <a:pPr marL="457200" indent="-457200" algn="just"/>
            <a:r>
              <a:rPr lang="en-GB" sz="2000" dirty="0" err="1">
                <a:solidFill>
                  <a:schemeClr val="tx1"/>
                </a:solidFill>
              </a:rPr>
              <a:t>Pr</a:t>
            </a:r>
            <a:r>
              <a:rPr lang="en-GB" sz="2000" baseline="-25000" dirty="0" err="1">
                <a:solidFill>
                  <a:schemeClr val="tx1"/>
                </a:solidFill>
              </a:rPr>
              <a:t>f</a:t>
            </a:r>
            <a:r>
              <a:rPr lang="en-GB" sz="2000" dirty="0">
                <a:solidFill>
                  <a:schemeClr val="tx1"/>
                </a:solidFill>
              </a:rPr>
              <a:t> = 4.80</a:t>
            </a:r>
            <a:endParaRPr lang="en-US" sz="2000" dirty="0">
              <a:solidFill>
                <a:schemeClr val="tx1"/>
              </a:solidFill>
            </a:endParaRPr>
          </a:p>
          <a:p>
            <a:pPr marL="457200" indent="-457200" algn="just"/>
            <a:endParaRPr lang="en-US" sz="2000" dirty="0">
              <a:solidFill>
                <a:schemeClr val="tx1"/>
              </a:solidFill>
            </a:endParaRPr>
          </a:p>
          <a:p>
            <a:pPr marL="457200" indent="-457200" algn="just"/>
            <a:endParaRPr lang="en-US" sz="2000" dirty="0">
              <a:solidFill>
                <a:schemeClr val="tx1"/>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a:solidFill>
                  <a:srgbClr val="002060"/>
                </a:solidFill>
                <a:latin typeface="Times New Roman" pitchFamily="18" charset="0"/>
                <a:cs typeface="Times New Roman" pitchFamily="18" charset="0"/>
              </a:rPr>
              <a:t>PROF. F.K. FORSON; ME 366 LECTURE 9</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74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744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25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25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1"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3"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5"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075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0760"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4312"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635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4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58403" name="Object 3"/>
          <p:cNvGraphicFramePr>
            <a:graphicFrameLocks noChangeAspect="1"/>
          </p:cNvGraphicFramePr>
          <p:nvPr/>
        </p:nvGraphicFramePr>
        <p:xfrm>
          <a:off x="1143000" y="1600200"/>
          <a:ext cx="6705600" cy="1752600"/>
        </p:xfrm>
        <a:graphic>
          <a:graphicData uri="http://schemas.openxmlformats.org/presentationml/2006/ole">
            <mc:AlternateContent xmlns:mc="http://schemas.openxmlformats.org/markup-compatibility/2006">
              <mc:Choice xmlns:v="urn:schemas-microsoft-com:vml" Requires="v">
                <p:oleObj name="Equation" r:id="rId3" imgW="4483100" imgH="1168400" progId="Equation.3">
                  <p:embed/>
                </p:oleObj>
              </mc:Choice>
              <mc:Fallback>
                <p:oleObj name="Equation" r:id="rId3" imgW="4483100" imgH="1168400" progId="Equation.3">
                  <p:embed/>
                  <p:pic>
                    <p:nvPicPr>
                      <p:cNvPr id="35840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600200"/>
                        <a:ext cx="6705600" cy="175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84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58405" name="Object 5"/>
          <p:cNvGraphicFramePr>
            <a:graphicFrameLocks noChangeAspect="1"/>
          </p:cNvGraphicFramePr>
          <p:nvPr/>
        </p:nvGraphicFramePr>
        <p:xfrm>
          <a:off x="1295400" y="4038600"/>
          <a:ext cx="4038600" cy="685800"/>
        </p:xfrm>
        <a:graphic>
          <a:graphicData uri="http://schemas.openxmlformats.org/presentationml/2006/ole">
            <mc:AlternateContent xmlns:mc="http://schemas.openxmlformats.org/markup-compatibility/2006">
              <mc:Choice xmlns:v="urn:schemas-microsoft-com:vml" Requires="v">
                <p:oleObj name="Equation" r:id="rId5" imgW="2501900" imgH="419100" progId="Equation.3">
                  <p:embed/>
                </p:oleObj>
              </mc:Choice>
              <mc:Fallback>
                <p:oleObj name="Equation" r:id="rId5" imgW="2501900" imgH="419100" progId="Equation.3">
                  <p:embed/>
                  <p:pic>
                    <p:nvPicPr>
                      <p:cNvPr id="358405"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4038600"/>
                        <a:ext cx="4038600"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1"/>
            <a:ext cx="8534400" cy="533400"/>
          </a:xfrm>
        </p:spPr>
        <p:txBody>
          <a:bodyPr>
            <a:normAutofit fontScale="90000"/>
          </a:bodyPr>
          <a:lstStyle/>
          <a:p>
            <a:r>
              <a:rPr lang="en-US" sz="2400" b="1" dirty="0">
                <a:solidFill>
                  <a:srgbClr val="FF0000"/>
                </a:solidFill>
                <a:latin typeface="Arial Black" pitchFamily="34" charset="0"/>
              </a:rPr>
              <a:t>Worked Example 6.4: Use of a 2-pass shell-and- tube heat exchanger to condense a chemical</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304800" y="762000"/>
            <a:ext cx="8610600" cy="5638800"/>
          </a:xfrm>
        </p:spPr>
        <p:txBody>
          <a:bodyPr>
            <a:normAutofit/>
          </a:bodyPr>
          <a:lstStyle/>
          <a:p>
            <a:pPr lvl="0" algn="l"/>
            <a:r>
              <a:rPr lang="en-US" sz="2000" dirty="0">
                <a:solidFill>
                  <a:schemeClr val="tx1"/>
                </a:solidFill>
              </a:rPr>
              <a:t>Mass flow rate of water = (number of tubes) x (mass flow rate per tube)</a:t>
            </a:r>
          </a:p>
          <a:p>
            <a:pPr lvl="0" algn="l"/>
            <a:endParaRPr lang="en-US" sz="2000" dirty="0">
              <a:solidFill>
                <a:schemeClr val="tx1"/>
              </a:solidFill>
            </a:endParaRPr>
          </a:p>
          <a:p>
            <a:pPr lvl="0" algn="l"/>
            <a:endParaRPr lang="en-US" sz="2000" dirty="0">
              <a:solidFill>
                <a:schemeClr val="tx1"/>
              </a:solidFill>
            </a:endParaRPr>
          </a:p>
          <a:p>
            <a:pPr lvl="0" algn="l"/>
            <a:endParaRPr lang="en-US" sz="2000" dirty="0">
              <a:solidFill>
                <a:schemeClr val="tx1"/>
              </a:solidFill>
            </a:endParaRPr>
          </a:p>
          <a:p>
            <a:pPr algn="l"/>
            <a:r>
              <a:rPr lang="en-US" sz="2000" dirty="0">
                <a:solidFill>
                  <a:schemeClr val="tx1"/>
                </a:solidFill>
              </a:rPr>
              <a:t>From the relation above,</a:t>
            </a:r>
          </a:p>
          <a:p>
            <a:pPr algn="l"/>
            <a:endParaRPr lang="en-US" sz="2000" dirty="0">
              <a:solidFill>
                <a:schemeClr val="tx1"/>
              </a:solidFill>
            </a:endParaRPr>
          </a:p>
          <a:p>
            <a:pPr algn="l"/>
            <a:endParaRPr lang="en-US" sz="2000" dirty="0">
              <a:solidFill>
                <a:schemeClr val="tx1"/>
              </a:solidFill>
            </a:endParaRPr>
          </a:p>
          <a:p>
            <a:pPr algn="l"/>
            <a:endParaRPr lang="en-US" sz="2000" dirty="0">
              <a:solidFill>
                <a:schemeClr val="tx1"/>
              </a:solidFill>
            </a:endParaRPr>
          </a:p>
          <a:p>
            <a:pPr algn="l"/>
            <a:r>
              <a:rPr lang="en-US" sz="2000" dirty="0">
                <a:solidFill>
                  <a:schemeClr val="tx1"/>
                </a:solidFill>
              </a:rPr>
              <a:t>For the two tube passes in the shell [see Figure 88(a)], total number of tubes = 2 x 137 = 274 tubes.</a:t>
            </a:r>
          </a:p>
          <a:p>
            <a:pPr algn="l"/>
            <a:r>
              <a:rPr lang="en-GB" sz="2000" dirty="0">
                <a:solidFill>
                  <a:schemeClr val="tx1"/>
                </a:solidFill>
              </a:rPr>
              <a:t>From Equation 6.37,</a:t>
            </a:r>
            <a:r>
              <a:rPr lang="en-GB" sz="2000" i="1" dirty="0">
                <a:solidFill>
                  <a:schemeClr val="tx1"/>
                </a:solidFill>
              </a:rPr>
              <a:t> n </a:t>
            </a:r>
            <a:r>
              <a:rPr lang="en-GB" sz="2000" dirty="0">
                <a:solidFill>
                  <a:schemeClr val="tx1"/>
                </a:solidFill>
              </a:rPr>
              <a:t>is inversely proportional to </a:t>
            </a:r>
            <a:r>
              <a:rPr lang="en-GB" sz="2000" i="1" dirty="0">
                <a:solidFill>
                  <a:schemeClr val="tx1"/>
                </a:solidFill>
              </a:rPr>
              <a:t>V</a:t>
            </a:r>
            <a:r>
              <a:rPr lang="en-GB" sz="2000" dirty="0">
                <a:solidFill>
                  <a:schemeClr val="tx1"/>
                </a:solidFill>
              </a:rPr>
              <a:t>. Hence, for 137 tubes, the actual velocity of water can be obtained as:</a:t>
            </a:r>
            <a:endParaRPr lang="en-US" sz="2000" dirty="0">
              <a:solidFill>
                <a:schemeClr val="tx1"/>
              </a:solidFill>
            </a:endParaRPr>
          </a:p>
          <a:p>
            <a:pPr algn="l"/>
            <a:endParaRPr lang="en-US" sz="2000" dirty="0">
              <a:solidFill>
                <a:schemeClr val="tx1"/>
              </a:solidFill>
            </a:endParaRPr>
          </a:p>
          <a:p>
            <a:pPr lvl="0" algn="l"/>
            <a:endParaRPr lang="en-US" sz="2000" dirty="0">
              <a:solidFill>
                <a:schemeClr val="tx1"/>
              </a:solidFill>
            </a:endParaRPr>
          </a:p>
          <a:p>
            <a:pPr algn="l"/>
            <a:endParaRPr lang="en-GB" sz="2000" dirty="0"/>
          </a:p>
          <a:p>
            <a:pPr algn="l"/>
            <a:endParaRPr lang="en-US" sz="2000" dirty="0"/>
          </a:p>
          <a:p>
            <a:pPr marL="457200" indent="-457200" algn="just"/>
            <a:endParaRPr lang="en-US" sz="2000" dirty="0">
              <a:solidFill>
                <a:schemeClr val="tx1"/>
              </a:solidFill>
            </a:endParaRPr>
          </a:p>
          <a:p>
            <a:pPr marL="457200" indent="-457200" algn="just"/>
            <a:endParaRPr lang="en-US" sz="2000" dirty="0">
              <a:solidFill>
                <a:schemeClr val="tx1"/>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a:solidFill>
                  <a:srgbClr val="002060"/>
                </a:solidFill>
                <a:latin typeface="Times New Roman" pitchFamily="18" charset="0"/>
                <a:cs typeface="Times New Roman" pitchFamily="18" charset="0"/>
              </a:rPr>
              <a:t>PROF. F.K. FORSON; ME 366 LECTURE 9</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74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744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25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25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1"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3"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5"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075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0760"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4312"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635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4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4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6045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60452" name="Object 4"/>
          <p:cNvGraphicFramePr>
            <a:graphicFrameLocks noChangeAspect="1"/>
          </p:cNvGraphicFramePr>
          <p:nvPr/>
        </p:nvGraphicFramePr>
        <p:xfrm>
          <a:off x="685800" y="1295400"/>
          <a:ext cx="4038600" cy="1143000"/>
        </p:xfrm>
        <a:graphic>
          <a:graphicData uri="http://schemas.openxmlformats.org/presentationml/2006/ole">
            <mc:AlternateContent xmlns:mc="http://schemas.openxmlformats.org/markup-compatibility/2006">
              <mc:Choice xmlns:v="urn:schemas-microsoft-com:vml" Requires="v">
                <p:oleObj name="Equation" r:id="rId3" imgW="2159000" imgH="622300" progId="Equation.3">
                  <p:embed/>
                </p:oleObj>
              </mc:Choice>
              <mc:Fallback>
                <p:oleObj name="Equation" r:id="rId3" imgW="2159000" imgH="622300" progId="Equation.3">
                  <p:embed/>
                  <p:pic>
                    <p:nvPicPr>
                      <p:cNvPr id="36045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295400"/>
                        <a:ext cx="4038600" cy="114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0454" name="Rectangle 6"/>
          <p:cNvSpPr>
            <a:spLocks noChangeArrowheads="1"/>
          </p:cNvSpPr>
          <p:nvPr/>
        </p:nvSpPr>
        <p:spPr bwMode="auto">
          <a:xfrm>
            <a:off x="0" y="6191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6045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60455" name="Object 7"/>
          <p:cNvGraphicFramePr>
            <a:graphicFrameLocks noChangeAspect="1"/>
          </p:cNvGraphicFramePr>
          <p:nvPr/>
        </p:nvGraphicFramePr>
        <p:xfrm>
          <a:off x="5638800" y="1371600"/>
          <a:ext cx="1905000" cy="685800"/>
        </p:xfrm>
        <a:graphic>
          <a:graphicData uri="http://schemas.openxmlformats.org/presentationml/2006/ole">
            <mc:AlternateContent xmlns:mc="http://schemas.openxmlformats.org/markup-compatibility/2006">
              <mc:Choice xmlns:v="urn:schemas-microsoft-com:vml" Requires="v">
                <p:oleObj name="Equation" r:id="rId5" imgW="711200" imgH="368300" progId="Equation.3">
                  <p:embed/>
                </p:oleObj>
              </mc:Choice>
              <mc:Fallback>
                <p:oleObj name="Equation" r:id="rId5" imgW="711200" imgH="368300" progId="Equation.3">
                  <p:embed/>
                  <p:pic>
                    <p:nvPicPr>
                      <p:cNvPr id="360455"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8800" y="1371600"/>
                        <a:ext cx="1905000"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045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60457" name="Object 9"/>
          <p:cNvGraphicFramePr>
            <a:graphicFrameLocks noChangeAspect="1"/>
          </p:cNvGraphicFramePr>
          <p:nvPr/>
        </p:nvGraphicFramePr>
        <p:xfrm>
          <a:off x="609600" y="2667000"/>
          <a:ext cx="6096000" cy="762000"/>
        </p:xfrm>
        <a:graphic>
          <a:graphicData uri="http://schemas.openxmlformats.org/presentationml/2006/ole">
            <mc:AlternateContent xmlns:mc="http://schemas.openxmlformats.org/markup-compatibility/2006">
              <mc:Choice xmlns:v="urn:schemas-microsoft-com:vml" Requires="v">
                <p:oleObj name="Equation" r:id="rId7" imgW="3022600" imgH="419100" progId="Equation.3">
                  <p:embed/>
                </p:oleObj>
              </mc:Choice>
              <mc:Fallback>
                <p:oleObj name="Equation" r:id="rId7" imgW="3022600" imgH="419100" progId="Equation.3">
                  <p:embed/>
                  <p:pic>
                    <p:nvPicPr>
                      <p:cNvPr id="360457"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 y="2667000"/>
                        <a:ext cx="60960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0459" name="Rectangle 11"/>
          <p:cNvSpPr>
            <a:spLocks noChangeArrowheads="1"/>
          </p:cNvSpPr>
          <p:nvPr/>
        </p:nvSpPr>
        <p:spPr bwMode="auto">
          <a:xfrm>
            <a:off x="0" y="419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60461"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60460" name="Object 12"/>
          <p:cNvGraphicFramePr>
            <a:graphicFrameLocks noChangeAspect="1"/>
          </p:cNvGraphicFramePr>
          <p:nvPr/>
        </p:nvGraphicFramePr>
        <p:xfrm>
          <a:off x="685800" y="5105400"/>
          <a:ext cx="6781800" cy="685800"/>
        </p:xfrm>
        <a:graphic>
          <a:graphicData uri="http://schemas.openxmlformats.org/presentationml/2006/ole">
            <mc:AlternateContent xmlns:mc="http://schemas.openxmlformats.org/markup-compatibility/2006">
              <mc:Choice xmlns:v="urn:schemas-microsoft-com:vml" Requires="v">
                <p:oleObj name="Equation" r:id="rId9" imgW="3073400" imgH="393700" progId="Equation.3">
                  <p:embed/>
                </p:oleObj>
              </mc:Choice>
              <mc:Fallback>
                <p:oleObj name="Equation" r:id="rId9" imgW="3073400" imgH="393700" progId="Equation.3">
                  <p:embed/>
                  <p:pic>
                    <p:nvPicPr>
                      <p:cNvPr id="36046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5800" y="5105400"/>
                        <a:ext cx="6781800"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1"/>
            <a:ext cx="8534400" cy="533400"/>
          </a:xfrm>
        </p:spPr>
        <p:txBody>
          <a:bodyPr>
            <a:normAutofit fontScale="90000"/>
          </a:bodyPr>
          <a:lstStyle/>
          <a:p>
            <a:r>
              <a:rPr lang="en-US" sz="2400" b="1" dirty="0">
                <a:solidFill>
                  <a:srgbClr val="FF0000"/>
                </a:solidFill>
                <a:latin typeface="Arial Black" pitchFamily="34" charset="0"/>
              </a:rPr>
              <a:t>Worked Example 6.4: Use of a 2-pass shell-and- tube heat exchanger to condense a chemical</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304800" y="762000"/>
            <a:ext cx="8610600" cy="5638800"/>
          </a:xfrm>
        </p:spPr>
        <p:txBody>
          <a:bodyPr>
            <a:normAutofit/>
          </a:bodyPr>
          <a:lstStyle/>
          <a:p>
            <a:pPr lvl="0" algn="l"/>
            <a:r>
              <a:rPr lang="en-GB" sz="2000" dirty="0">
                <a:solidFill>
                  <a:schemeClr val="tx1"/>
                </a:solidFill>
              </a:rPr>
              <a:t>Then,</a:t>
            </a:r>
          </a:p>
          <a:p>
            <a:pPr lvl="0" algn="l"/>
            <a:endParaRPr lang="en-GB" sz="2000" dirty="0">
              <a:solidFill>
                <a:schemeClr val="tx1"/>
              </a:solidFill>
            </a:endParaRPr>
          </a:p>
          <a:p>
            <a:pPr lvl="0" algn="l"/>
            <a:endParaRPr lang="en-GB" sz="2000" dirty="0">
              <a:solidFill>
                <a:schemeClr val="tx1"/>
              </a:solidFill>
            </a:endParaRPr>
          </a:p>
          <a:p>
            <a:pPr lvl="0" algn="l"/>
            <a:endParaRPr lang="en-GB" sz="2000" dirty="0">
              <a:solidFill>
                <a:schemeClr val="tx1"/>
              </a:solidFill>
            </a:endParaRPr>
          </a:p>
          <a:p>
            <a:pPr algn="l"/>
            <a:r>
              <a:rPr lang="en-US" sz="2000" dirty="0">
                <a:solidFill>
                  <a:schemeClr val="tx1"/>
                </a:solidFill>
              </a:rPr>
              <a:t>The value of the Re exceeds the critical value of 2300 for flow through a tube; hence, the flow is turbulent.</a:t>
            </a:r>
          </a:p>
          <a:p>
            <a:pPr algn="l"/>
            <a:r>
              <a:rPr lang="en-US" sz="2000" dirty="0">
                <a:solidFill>
                  <a:schemeClr val="tx1"/>
                </a:solidFill>
              </a:rPr>
              <a:t>The Nusselt number can then be obtained by:</a:t>
            </a:r>
          </a:p>
          <a:p>
            <a:pPr algn="l"/>
            <a:endParaRPr lang="en-US" sz="2000" dirty="0">
              <a:solidFill>
                <a:schemeClr val="tx1"/>
              </a:solidFill>
            </a:endParaRPr>
          </a:p>
          <a:p>
            <a:pPr algn="l"/>
            <a:endParaRPr lang="en-US" sz="2000" dirty="0">
              <a:solidFill>
                <a:schemeClr val="tx1"/>
              </a:solidFill>
            </a:endParaRPr>
          </a:p>
          <a:p>
            <a:pPr algn="l"/>
            <a:endParaRPr lang="en-US" sz="2000" dirty="0">
              <a:solidFill>
                <a:schemeClr val="tx1"/>
              </a:solidFill>
            </a:endParaRPr>
          </a:p>
          <a:p>
            <a:pPr algn="l"/>
            <a:r>
              <a:rPr lang="en-US" sz="2000" dirty="0">
                <a:solidFill>
                  <a:schemeClr val="tx1"/>
                </a:solidFill>
              </a:rPr>
              <a:t>The heat transfer coefficient within the tube h</a:t>
            </a:r>
            <a:r>
              <a:rPr lang="en-US" sz="2000" baseline="-25000" dirty="0">
                <a:solidFill>
                  <a:schemeClr val="tx1"/>
                </a:solidFill>
              </a:rPr>
              <a:t>t</a:t>
            </a:r>
            <a:r>
              <a:rPr lang="en-US" sz="2000" dirty="0">
                <a:solidFill>
                  <a:schemeClr val="tx1"/>
                </a:solidFill>
              </a:rPr>
              <a:t> can be determined as:</a:t>
            </a:r>
          </a:p>
          <a:p>
            <a:pPr algn="l"/>
            <a:endParaRPr lang="en-US" sz="2000" dirty="0">
              <a:solidFill>
                <a:schemeClr val="tx1"/>
              </a:solidFill>
            </a:endParaRPr>
          </a:p>
          <a:p>
            <a:pPr algn="l"/>
            <a:endParaRPr lang="en-US" sz="2000" dirty="0">
              <a:solidFill>
                <a:schemeClr val="tx1"/>
              </a:solidFill>
            </a:endParaRPr>
          </a:p>
          <a:p>
            <a:pPr lvl="0" algn="l"/>
            <a:r>
              <a:rPr lang="en-GB" sz="2000" dirty="0">
                <a:solidFill>
                  <a:schemeClr val="tx1"/>
                </a:solidFill>
              </a:rPr>
              <a:t> </a:t>
            </a:r>
          </a:p>
          <a:p>
            <a:pPr lvl="0" algn="l"/>
            <a:endParaRPr lang="en-US" sz="2000" dirty="0">
              <a:solidFill>
                <a:schemeClr val="tx1"/>
              </a:solidFill>
            </a:endParaRPr>
          </a:p>
          <a:p>
            <a:pPr lvl="0" algn="l"/>
            <a:endParaRPr lang="en-US" sz="2000" dirty="0">
              <a:solidFill>
                <a:schemeClr val="tx1"/>
              </a:solidFill>
            </a:endParaRPr>
          </a:p>
          <a:p>
            <a:pPr lvl="0" algn="l"/>
            <a:endParaRPr lang="en-US" sz="2000" dirty="0">
              <a:solidFill>
                <a:schemeClr val="tx1"/>
              </a:solidFill>
            </a:endParaRPr>
          </a:p>
          <a:p>
            <a:pPr lvl="0" algn="l"/>
            <a:endParaRPr lang="en-US" sz="2000" dirty="0">
              <a:solidFill>
                <a:schemeClr val="tx1"/>
              </a:solidFill>
            </a:endParaRPr>
          </a:p>
          <a:p>
            <a:pPr algn="l"/>
            <a:endParaRPr lang="en-GB" sz="2000" dirty="0"/>
          </a:p>
          <a:p>
            <a:pPr algn="l"/>
            <a:endParaRPr lang="en-US" sz="2000" dirty="0"/>
          </a:p>
          <a:p>
            <a:pPr marL="457200" indent="-457200" algn="just"/>
            <a:endParaRPr lang="en-US" sz="2000" dirty="0">
              <a:solidFill>
                <a:schemeClr val="tx1"/>
              </a:solidFill>
            </a:endParaRPr>
          </a:p>
          <a:p>
            <a:pPr marL="457200" indent="-457200" algn="just"/>
            <a:endParaRPr lang="en-US" sz="2000" dirty="0">
              <a:solidFill>
                <a:schemeClr val="tx1"/>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a:solidFill>
                  <a:srgbClr val="002060"/>
                </a:solidFill>
                <a:latin typeface="Times New Roman" pitchFamily="18" charset="0"/>
                <a:cs typeface="Times New Roman" pitchFamily="18" charset="0"/>
              </a:rPr>
              <a:t>PROF. F.K. FORSON; ME 366 LECTURE 9</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74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744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25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25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1"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3"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5"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075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0760"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4312"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635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4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4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6045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60454" name="Rectangle 6"/>
          <p:cNvSpPr>
            <a:spLocks noChangeArrowheads="1"/>
          </p:cNvSpPr>
          <p:nvPr/>
        </p:nvSpPr>
        <p:spPr bwMode="auto">
          <a:xfrm>
            <a:off x="0" y="6191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6045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6045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60459" name="Rectangle 11"/>
          <p:cNvSpPr>
            <a:spLocks noChangeArrowheads="1"/>
          </p:cNvSpPr>
          <p:nvPr/>
        </p:nvSpPr>
        <p:spPr bwMode="auto">
          <a:xfrm>
            <a:off x="0" y="419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60461"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6250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62502" name="Object 6"/>
          <p:cNvGraphicFramePr>
            <a:graphicFrameLocks noChangeAspect="1"/>
          </p:cNvGraphicFramePr>
          <p:nvPr/>
        </p:nvGraphicFramePr>
        <p:xfrm>
          <a:off x="914400" y="1219200"/>
          <a:ext cx="6858000" cy="685800"/>
        </p:xfrm>
        <a:graphic>
          <a:graphicData uri="http://schemas.openxmlformats.org/presentationml/2006/ole">
            <mc:AlternateContent xmlns:mc="http://schemas.openxmlformats.org/markup-compatibility/2006">
              <mc:Choice xmlns:v="urn:schemas-microsoft-com:vml" Requires="v">
                <p:oleObj name="Equation" r:id="rId3" imgW="4102100" imgH="431800" progId="Equation.3">
                  <p:embed/>
                </p:oleObj>
              </mc:Choice>
              <mc:Fallback>
                <p:oleObj name="Equation" r:id="rId3" imgW="4102100" imgH="431800" progId="Equation.3">
                  <p:embed/>
                  <p:pic>
                    <p:nvPicPr>
                      <p:cNvPr id="362502"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219200"/>
                        <a:ext cx="6858000"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250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62504" name="Object 8"/>
          <p:cNvGraphicFramePr>
            <a:graphicFrameLocks noChangeAspect="1"/>
          </p:cNvGraphicFramePr>
          <p:nvPr/>
        </p:nvGraphicFramePr>
        <p:xfrm>
          <a:off x="2286000" y="3276600"/>
          <a:ext cx="3048000" cy="1066800"/>
        </p:xfrm>
        <a:graphic>
          <a:graphicData uri="http://schemas.openxmlformats.org/presentationml/2006/ole">
            <mc:AlternateContent xmlns:mc="http://schemas.openxmlformats.org/markup-compatibility/2006">
              <mc:Choice xmlns:v="urn:schemas-microsoft-com:vml" Requires="v">
                <p:oleObj name="Equation" r:id="rId5" imgW="1905000" imgH="711200" progId="Equation.3">
                  <p:embed/>
                </p:oleObj>
              </mc:Choice>
              <mc:Fallback>
                <p:oleObj name="Equation" r:id="rId5" imgW="1905000" imgH="711200" progId="Equation.3">
                  <p:embed/>
                  <p:pic>
                    <p:nvPicPr>
                      <p:cNvPr id="362504"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3276600"/>
                        <a:ext cx="3048000" cy="1066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250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62506" name="Object 10"/>
          <p:cNvGraphicFramePr>
            <a:graphicFrameLocks noChangeAspect="1"/>
          </p:cNvGraphicFramePr>
          <p:nvPr/>
        </p:nvGraphicFramePr>
        <p:xfrm>
          <a:off x="304800" y="4953000"/>
          <a:ext cx="7848600" cy="762000"/>
        </p:xfrm>
        <a:graphic>
          <a:graphicData uri="http://schemas.openxmlformats.org/presentationml/2006/ole">
            <mc:AlternateContent xmlns:mc="http://schemas.openxmlformats.org/markup-compatibility/2006">
              <mc:Choice xmlns:v="urn:schemas-microsoft-com:vml" Requires="v">
                <p:oleObj name="Equation" r:id="rId7" imgW="4483100" imgH="419100" progId="Equation.3">
                  <p:embed/>
                </p:oleObj>
              </mc:Choice>
              <mc:Fallback>
                <p:oleObj name="Equation" r:id="rId7" imgW="4483100" imgH="419100" progId="Equation.3">
                  <p:embed/>
                  <p:pic>
                    <p:nvPicPr>
                      <p:cNvPr id="362506"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800" y="4953000"/>
                        <a:ext cx="78486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1"/>
            <a:ext cx="8534400" cy="533400"/>
          </a:xfrm>
        </p:spPr>
        <p:txBody>
          <a:bodyPr>
            <a:normAutofit fontScale="90000"/>
          </a:bodyPr>
          <a:lstStyle/>
          <a:p>
            <a:r>
              <a:rPr lang="en-US" sz="2400" b="1" dirty="0">
                <a:solidFill>
                  <a:srgbClr val="FF0000"/>
                </a:solidFill>
                <a:latin typeface="Arial Black" pitchFamily="34" charset="0"/>
              </a:rPr>
              <a:t>Worked Example 6.4: Use of a 2-pass shell-and- tube heat exchanger to condense a chemical</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304800" y="762000"/>
            <a:ext cx="8610600" cy="5638800"/>
          </a:xfrm>
        </p:spPr>
        <p:txBody>
          <a:bodyPr>
            <a:normAutofit/>
          </a:bodyPr>
          <a:lstStyle/>
          <a:p>
            <a:pPr lvl="0" algn="l"/>
            <a:r>
              <a:rPr lang="en-GB" sz="2000" dirty="0">
                <a:solidFill>
                  <a:schemeClr val="tx1"/>
                </a:solidFill>
              </a:rPr>
              <a:t>Then,</a:t>
            </a:r>
          </a:p>
          <a:p>
            <a:pPr algn="l"/>
            <a:r>
              <a:rPr lang="en-US" sz="2000" dirty="0">
                <a:solidFill>
                  <a:schemeClr val="tx1"/>
                </a:solidFill>
              </a:rPr>
              <a:t>For </a:t>
            </a:r>
            <a:r>
              <a:rPr lang="en-US" sz="2000" dirty="0" err="1">
                <a:solidFill>
                  <a:schemeClr val="tx1"/>
                </a:solidFill>
              </a:rPr>
              <a:t>A</a:t>
            </a:r>
            <a:r>
              <a:rPr lang="en-US" sz="2000" baseline="-25000" dirty="0" err="1">
                <a:solidFill>
                  <a:schemeClr val="tx1"/>
                </a:solidFill>
              </a:rPr>
              <a:t>i</a:t>
            </a:r>
            <a:r>
              <a:rPr lang="en-US" sz="2000" dirty="0" err="1">
                <a:solidFill>
                  <a:schemeClr val="tx1"/>
                </a:solidFill>
              </a:rPr>
              <a:t>≈A</a:t>
            </a:r>
            <a:r>
              <a:rPr lang="en-US" sz="2000" baseline="-25000" dirty="0" err="1">
                <a:solidFill>
                  <a:schemeClr val="tx1"/>
                </a:solidFill>
              </a:rPr>
              <a:t>o</a:t>
            </a:r>
            <a:r>
              <a:rPr lang="en-US" sz="2000" dirty="0">
                <a:solidFill>
                  <a:schemeClr val="tx1"/>
                </a:solidFill>
              </a:rPr>
              <a:t> , the overall heat transfer coefficient will be:</a:t>
            </a:r>
          </a:p>
          <a:p>
            <a:pPr algn="l"/>
            <a:endParaRPr lang="en-US" sz="2000" dirty="0"/>
          </a:p>
          <a:p>
            <a:pPr lvl="0" algn="l"/>
            <a:endParaRPr lang="en-GB" sz="2000" dirty="0">
              <a:solidFill>
                <a:schemeClr val="tx1"/>
              </a:solidFill>
            </a:endParaRPr>
          </a:p>
          <a:p>
            <a:pPr lvl="0" algn="l"/>
            <a:endParaRPr lang="en-GB" sz="2000" dirty="0">
              <a:solidFill>
                <a:schemeClr val="tx1"/>
              </a:solidFill>
            </a:endParaRPr>
          </a:p>
          <a:p>
            <a:pPr lvl="0" algn="l"/>
            <a:endParaRPr lang="en-GB" sz="2000" dirty="0">
              <a:solidFill>
                <a:schemeClr val="tx1"/>
              </a:solidFill>
            </a:endParaRPr>
          </a:p>
          <a:p>
            <a:pPr algn="l"/>
            <a:endParaRPr lang="en-US" sz="2000" dirty="0">
              <a:solidFill>
                <a:schemeClr val="tx1"/>
              </a:solidFill>
            </a:endParaRPr>
          </a:p>
          <a:p>
            <a:pPr algn="l"/>
            <a:endParaRPr lang="en-US" sz="2000" dirty="0">
              <a:solidFill>
                <a:schemeClr val="tx1"/>
              </a:solidFill>
            </a:endParaRPr>
          </a:p>
          <a:p>
            <a:pPr lvl="0" algn="l"/>
            <a:r>
              <a:rPr lang="en-GB" sz="2000" dirty="0">
                <a:solidFill>
                  <a:schemeClr val="tx1"/>
                </a:solidFill>
              </a:rPr>
              <a:t> </a:t>
            </a:r>
          </a:p>
          <a:p>
            <a:pPr algn="l"/>
            <a:r>
              <a:rPr lang="en-GB" sz="2000" dirty="0">
                <a:solidFill>
                  <a:schemeClr val="tx1"/>
                </a:solidFill>
              </a:rPr>
              <a:t>The rate of heat transfer in this heat exchanger can also be expressed as:</a:t>
            </a:r>
          </a:p>
          <a:p>
            <a:pPr algn="l"/>
            <a:endParaRPr lang="en-GB" sz="2000" dirty="0">
              <a:solidFill>
                <a:schemeClr val="tx1"/>
              </a:solidFill>
            </a:endParaRPr>
          </a:p>
          <a:p>
            <a:pPr algn="l"/>
            <a:endParaRPr lang="en-US" sz="2000" dirty="0">
              <a:solidFill>
                <a:schemeClr val="tx1"/>
              </a:solidFill>
            </a:endParaRPr>
          </a:p>
          <a:p>
            <a:pPr lvl="0" algn="l"/>
            <a:endParaRPr lang="en-US" sz="2000" dirty="0">
              <a:solidFill>
                <a:schemeClr val="tx1"/>
              </a:solidFill>
            </a:endParaRPr>
          </a:p>
          <a:p>
            <a:pPr lvl="0" algn="l"/>
            <a:endParaRPr lang="en-US" sz="2000" dirty="0">
              <a:solidFill>
                <a:schemeClr val="tx1"/>
              </a:solidFill>
            </a:endParaRPr>
          </a:p>
          <a:p>
            <a:pPr lvl="0" algn="l"/>
            <a:endParaRPr lang="en-US" sz="2000" dirty="0">
              <a:solidFill>
                <a:schemeClr val="tx1"/>
              </a:solidFill>
            </a:endParaRPr>
          </a:p>
          <a:p>
            <a:pPr algn="l"/>
            <a:endParaRPr lang="en-GB" sz="2000" dirty="0"/>
          </a:p>
          <a:p>
            <a:pPr algn="l"/>
            <a:endParaRPr lang="en-US" sz="2000" dirty="0"/>
          </a:p>
          <a:p>
            <a:pPr marL="457200" indent="-457200" algn="just"/>
            <a:endParaRPr lang="en-US" sz="2000" dirty="0">
              <a:solidFill>
                <a:schemeClr val="tx1"/>
              </a:solidFill>
            </a:endParaRPr>
          </a:p>
          <a:p>
            <a:pPr marL="457200" indent="-457200" algn="just"/>
            <a:endParaRPr lang="en-US" sz="2000" dirty="0">
              <a:solidFill>
                <a:schemeClr val="tx1"/>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a:solidFill>
                  <a:srgbClr val="002060"/>
                </a:solidFill>
                <a:latin typeface="Times New Roman" pitchFamily="18" charset="0"/>
                <a:cs typeface="Times New Roman" pitchFamily="18" charset="0"/>
              </a:rPr>
              <a:t>PROF. F.K. FORSON; ME 366 LECTURE 9</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74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744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25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25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1"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3"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5"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075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0760"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4312"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635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4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4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6045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60454" name="Rectangle 6"/>
          <p:cNvSpPr>
            <a:spLocks noChangeArrowheads="1"/>
          </p:cNvSpPr>
          <p:nvPr/>
        </p:nvSpPr>
        <p:spPr bwMode="auto">
          <a:xfrm>
            <a:off x="0" y="6191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6045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6045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60459" name="Rectangle 11"/>
          <p:cNvSpPr>
            <a:spLocks noChangeArrowheads="1"/>
          </p:cNvSpPr>
          <p:nvPr/>
        </p:nvSpPr>
        <p:spPr bwMode="auto">
          <a:xfrm>
            <a:off x="0" y="419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60461"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6250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6250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6250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6557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65573" name="Object 5"/>
          <p:cNvGraphicFramePr>
            <a:graphicFrameLocks noChangeAspect="1"/>
          </p:cNvGraphicFramePr>
          <p:nvPr/>
        </p:nvGraphicFramePr>
        <p:xfrm>
          <a:off x="914400" y="1752600"/>
          <a:ext cx="5715000" cy="2133600"/>
        </p:xfrm>
        <a:graphic>
          <a:graphicData uri="http://schemas.openxmlformats.org/presentationml/2006/ole">
            <mc:AlternateContent xmlns:mc="http://schemas.openxmlformats.org/markup-compatibility/2006">
              <mc:Choice xmlns:v="urn:schemas-microsoft-com:vml" Requires="v">
                <p:oleObj name="Equation" r:id="rId3" imgW="3810000" imgH="1574800" progId="Equation.3">
                  <p:embed/>
                </p:oleObj>
              </mc:Choice>
              <mc:Fallback>
                <p:oleObj name="Equation" r:id="rId3" imgW="3810000" imgH="1574800" progId="Equation.3">
                  <p:embed/>
                  <p:pic>
                    <p:nvPicPr>
                      <p:cNvPr id="365573"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752600"/>
                        <a:ext cx="5715000" cy="213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557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65575" name="Object 7"/>
          <p:cNvGraphicFramePr>
            <a:graphicFrameLocks noChangeAspect="1"/>
          </p:cNvGraphicFramePr>
          <p:nvPr/>
        </p:nvGraphicFramePr>
        <p:xfrm>
          <a:off x="2514600" y="4495800"/>
          <a:ext cx="1600200" cy="381000"/>
        </p:xfrm>
        <a:graphic>
          <a:graphicData uri="http://schemas.openxmlformats.org/presentationml/2006/ole">
            <mc:AlternateContent xmlns:mc="http://schemas.openxmlformats.org/markup-compatibility/2006">
              <mc:Choice xmlns:v="urn:schemas-microsoft-com:vml" Requires="v">
                <p:oleObj name="Equation" r:id="rId5" imgW="1015559" imgH="253890" progId="Equation.3">
                  <p:embed/>
                </p:oleObj>
              </mc:Choice>
              <mc:Fallback>
                <p:oleObj name="Equation" r:id="rId5" imgW="1015559" imgH="253890" progId="Equation.3">
                  <p:embed/>
                  <p:pic>
                    <p:nvPicPr>
                      <p:cNvPr id="365575"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4600" y="4495800"/>
                        <a:ext cx="16002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557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65577" name="Object 9"/>
          <p:cNvGraphicFramePr>
            <a:graphicFrameLocks noChangeAspect="1"/>
          </p:cNvGraphicFramePr>
          <p:nvPr/>
        </p:nvGraphicFramePr>
        <p:xfrm>
          <a:off x="1219200" y="5181600"/>
          <a:ext cx="3429000" cy="762000"/>
        </p:xfrm>
        <a:graphic>
          <a:graphicData uri="http://schemas.openxmlformats.org/presentationml/2006/ole">
            <mc:AlternateContent xmlns:mc="http://schemas.openxmlformats.org/markup-compatibility/2006">
              <mc:Choice xmlns:v="urn:schemas-microsoft-com:vml" Requires="v">
                <p:oleObj name="Equation" r:id="rId7" imgW="2476500" imgH="508000" progId="Equation.3">
                  <p:embed/>
                </p:oleObj>
              </mc:Choice>
              <mc:Fallback>
                <p:oleObj name="Equation" r:id="rId7" imgW="2476500" imgH="508000" progId="Equation.3">
                  <p:embed/>
                  <p:pic>
                    <p:nvPicPr>
                      <p:cNvPr id="365577"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200" y="5181600"/>
                        <a:ext cx="34290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5580"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65579" name="Object 11"/>
          <p:cNvGraphicFramePr>
            <a:graphicFrameLocks noChangeAspect="1"/>
          </p:cNvGraphicFramePr>
          <p:nvPr/>
        </p:nvGraphicFramePr>
        <p:xfrm>
          <a:off x="5257800" y="5257800"/>
          <a:ext cx="3352800" cy="609600"/>
        </p:xfrm>
        <a:graphic>
          <a:graphicData uri="http://schemas.openxmlformats.org/presentationml/2006/ole">
            <mc:AlternateContent xmlns:mc="http://schemas.openxmlformats.org/markup-compatibility/2006">
              <mc:Choice xmlns:v="urn:schemas-microsoft-com:vml" Requires="v">
                <p:oleObj name="Equation" r:id="rId9" imgW="2895600" imgH="444500" progId="Equation.3">
                  <p:embed/>
                </p:oleObj>
              </mc:Choice>
              <mc:Fallback>
                <p:oleObj name="Equation" r:id="rId9" imgW="2895600" imgH="444500" progId="Equation.3">
                  <p:embed/>
                  <p:pic>
                    <p:nvPicPr>
                      <p:cNvPr id="365579"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57800" y="5257800"/>
                        <a:ext cx="33528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1"/>
            <a:ext cx="8534400" cy="533400"/>
          </a:xfrm>
        </p:spPr>
        <p:txBody>
          <a:bodyPr>
            <a:normAutofit fontScale="90000"/>
          </a:bodyPr>
          <a:lstStyle/>
          <a:p>
            <a:r>
              <a:rPr lang="en-US" sz="2400" b="1" dirty="0">
                <a:solidFill>
                  <a:srgbClr val="FF0000"/>
                </a:solidFill>
                <a:latin typeface="Arial Black" pitchFamily="34" charset="0"/>
              </a:rPr>
              <a:t>Worked Example 6.4: Use of a 2-pass shell-and- tube heat exchanger to condense a chemical</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304800" y="762000"/>
            <a:ext cx="8610600" cy="5638800"/>
          </a:xfrm>
        </p:spPr>
        <p:txBody>
          <a:bodyPr>
            <a:normAutofit lnSpcReduction="10000"/>
          </a:bodyPr>
          <a:lstStyle/>
          <a:p>
            <a:pPr algn="l"/>
            <a:r>
              <a:rPr lang="en-GB" sz="2000" dirty="0">
                <a:solidFill>
                  <a:schemeClr val="tx1"/>
                </a:solidFill>
              </a:rPr>
              <a:t>The correction factor for a condenser or boiler is unity regardless of the configuration of the heat exchanger; hence, </a:t>
            </a:r>
            <a:r>
              <a:rPr lang="en-GB" sz="2000" i="1" dirty="0">
                <a:solidFill>
                  <a:schemeClr val="tx1"/>
                </a:solidFill>
              </a:rPr>
              <a:t>F</a:t>
            </a:r>
            <a:r>
              <a:rPr lang="en-GB" sz="2000" dirty="0">
                <a:solidFill>
                  <a:schemeClr val="tx1"/>
                </a:solidFill>
              </a:rPr>
              <a:t> = 1.</a:t>
            </a:r>
          </a:p>
          <a:p>
            <a:pPr algn="l"/>
            <a:r>
              <a:rPr lang="en-GB" sz="2000" dirty="0">
                <a:solidFill>
                  <a:schemeClr val="tx1"/>
                </a:solidFill>
              </a:rPr>
              <a:t>Area required can then be computed as:</a:t>
            </a:r>
          </a:p>
          <a:p>
            <a:pPr algn="l"/>
            <a:endParaRPr lang="en-GB" sz="2000" dirty="0"/>
          </a:p>
          <a:p>
            <a:pPr algn="l"/>
            <a:endParaRPr lang="en-GB" sz="2000" dirty="0"/>
          </a:p>
          <a:p>
            <a:pPr algn="l"/>
            <a:r>
              <a:rPr lang="en-US" sz="2000" dirty="0">
                <a:solidFill>
                  <a:schemeClr val="tx1"/>
                </a:solidFill>
              </a:rPr>
              <a:t>Tube length to provide the required area:</a:t>
            </a:r>
          </a:p>
          <a:p>
            <a:pPr algn="l"/>
            <a:endParaRPr lang="en-US" sz="2000" dirty="0">
              <a:solidFill>
                <a:schemeClr val="tx1"/>
              </a:solidFill>
            </a:endParaRPr>
          </a:p>
          <a:p>
            <a:pPr algn="l"/>
            <a:endParaRPr lang="en-US" sz="2000" dirty="0">
              <a:solidFill>
                <a:schemeClr val="tx1"/>
              </a:solidFill>
            </a:endParaRPr>
          </a:p>
          <a:p>
            <a:pPr algn="l"/>
            <a:endParaRPr lang="en-US" sz="2000" dirty="0">
              <a:solidFill>
                <a:schemeClr val="tx1"/>
              </a:solidFill>
            </a:endParaRPr>
          </a:p>
          <a:p>
            <a:pPr algn="l"/>
            <a:endParaRPr lang="en-US" sz="2000" dirty="0">
              <a:solidFill>
                <a:schemeClr val="tx1"/>
              </a:solidFill>
            </a:endParaRPr>
          </a:p>
          <a:p>
            <a:pPr algn="l"/>
            <a:endParaRPr lang="en-US" sz="2000" dirty="0">
              <a:solidFill>
                <a:schemeClr val="tx1"/>
              </a:solidFill>
            </a:endParaRPr>
          </a:p>
          <a:p>
            <a:pPr algn="l"/>
            <a:endParaRPr lang="en-US" sz="2000" dirty="0">
              <a:solidFill>
                <a:schemeClr val="tx1"/>
              </a:solidFill>
            </a:endParaRPr>
          </a:p>
          <a:p>
            <a:pPr algn="l"/>
            <a:endParaRPr lang="en-US" sz="2000" dirty="0">
              <a:solidFill>
                <a:schemeClr val="tx1"/>
              </a:solidFill>
            </a:endParaRPr>
          </a:p>
          <a:p>
            <a:pPr algn="l"/>
            <a:endParaRPr lang="en-GB" sz="2000" dirty="0"/>
          </a:p>
          <a:p>
            <a:pPr algn="l"/>
            <a:r>
              <a:rPr lang="en-GB" sz="2000" dirty="0">
                <a:solidFill>
                  <a:schemeClr val="tx1"/>
                </a:solidFill>
              </a:rPr>
              <a:t>The chemical will have an infinite heat capacity since it is undergoing a phase change. Hence, </a:t>
            </a:r>
            <a:r>
              <a:rPr lang="en-GB" sz="2000" dirty="0" err="1">
                <a:solidFill>
                  <a:schemeClr val="tx1"/>
                </a:solidFill>
              </a:rPr>
              <a:t>C</a:t>
            </a:r>
            <a:r>
              <a:rPr lang="en-GB" sz="2000" baseline="-25000" dirty="0" err="1">
                <a:solidFill>
                  <a:schemeClr val="tx1"/>
                </a:solidFill>
              </a:rPr>
              <a:t>min</a:t>
            </a:r>
            <a:r>
              <a:rPr lang="en-GB" sz="2000" dirty="0">
                <a:solidFill>
                  <a:schemeClr val="tx1"/>
                </a:solidFill>
              </a:rPr>
              <a:t> will simply be the product of the mass flow rate of water and the specific heat capacity of water.</a:t>
            </a:r>
            <a:endParaRPr lang="en-US" sz="2000" dirty="0">
              <a:solidFill>
                <a:schemeClr val="tx1"/>
              </a:solidFill>
            </a:endParaRPr>
          </a:p>
          <a:p>
            <a:pPr algn="l"/>
            <a:endParaRPr lang="en-US" sz="2000" dirty="0">
              <a:solidFill>
                <a:schemeClr val="tx1"/>
              </a:solidFill>
            </a:endParaRPr>
          </a:p>
          <a:p>
            <a:pPr algn="l"/>
            <a:endParaRPr lang="en-GB" sz="2000" dirty="0"/>
          </a:p>
          <a:p>
            <a:pPr algn="l"/>
            <a:endParaRPr lang="en-US" sz="2000" dirty="0"/>
          </a:p>
          <a:p>
            <a:pPr algn="l"/>
            <a:endParaRPr lang="en-US" sz="2000" dirty="0"/>
          </a:p>
          <a:p>
            <a:pPr algn="l"/>
            <a:endParaRPr lang="en-US" sz="2000" dirty="0"/>
          </a:p>
          <a:p>
            <a:pPr lvl="0" algn="l"/>
            <a:endParaRPr lang="en-GB" sz="2000" dirty="0">
              <a:solidFill>
                <a:schemeClr val="tx1"/>
              </a:solidFill>
            </a:endParaRPr>
          </a:p>
          <a:p>
            <a:pPr lvl="0" algn="l"/>
            <a:endParaRPr lang="en-GB" sz="2000" dirty="0">
              <a:solidFill>
                <a:schemeClr val="tx1"/>
              </a:solidFill>
            </a:endParaRPr>
          </a:p>
          <a:p>
            <a:pPr lvl="0" algn="l"/>
            <a:endParaRPr lang="en-GB" sz="2000" dirty="0">
              <a:solidFill>
                <a:schemeClr val="tx1"/>
              </a:solidFill>
            </a:endParaRPr>
          </a:p>
          <a:p>
            <a:pPr algn="l"/>
            <a:endParaRPr lang="en-US" sz="2000" dirty="0">
              <a:solidFill>
                <a:schemeClr val="tx1"/>
              </a:solidFill>
            </a:endParaRPr>
          </a:p>
          <a:p>
            <a:pPr algn="l"/>
            <a:endParaRPr lang="en-US" sz="2000" dirty="0">
              <a:solidFill>
                <a:schemeClr val="tx1"/>
              </a:solidFill>
            </a:endParaRPr>
          </a:p>
          <a:p>
            <a:pPr algn="l"/>
            <a:endParaRPr lang="en-GB" sz="2000" dirty="0">
              <a:solidFill>
                <a:schemeClr val="tx1"/>
              </a:solidFill>
            </a:endParaRPr>
          </a:p>
          <a:p>
            <a:pPr algn="l"/>
            <a:endParaRPr lang="en-US" sz="2000" dirty="0">
              <a:solidFill>
                <a:schemeClr val="tx1"/>
              </a:solidFill>
            </a:endParaRPr>
          </a:p>
          <a:p>
            <a:pPr lvl="0" algn="l"/>
            <a:endParaRPr lang="en-US" sz="2000" dirty="0">
              <a:solidFill>
                <a:schemeClr val="tx1"/>
              </a:solidFill>
            </a:endParaRPr>
          </a:p>
          <a:p>
            <a:pPr lvl="0" algn="l"/>
            <a:endParaRPr lang="en-US" sz="2000" dirty="0">
              <a:solidFill>
                <a:schemeClr val="tx1"/>
              </a:solidFill>
            </a:endParaRPr>
          </a:p>
          <a:p>
            <a:pPr lvl="0" algn="l"/>
            <a:endParaRPr lang="en-US" sz="2000" dirty="0">
              <a:solidFill>
                <a:schemeClr val="tx1"/>
              </a:solidFill>
            </a:endParaRPr>
          </a:p>
          <a:p>
            <a:pPr algn="l"/>
            <a:endParaRPr lang="en-GB" sz="2000" dirty="0"/>
          </a:p>
          <a:p>
            <a:pPr algn="l"/>
            <a:endParaRPr lang="en-US" sz="2000" dirty="0"/>
          </a:p>
          <a:p>
            <a:pPr marL="457200" indent="-457200" algn="just"/>
            <a:endParaRPr lang="en-US" sz="2000" dirty="0">
              <a:solidFill>
                <a:schemeClr val="tx1"/>
              </a:solidFill>
            </a:endParaRPr>
          </a:p>
          <a:p>
            <a:pPr marL="457200" indent="-457200" algn="just"/>
            <a:endParaRPr lang="en-US" sz="2000" dirty="0">
              <a:solidFill>
                <a:schemeClr val="tx1"/>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a:solidFill>
                  <a:srgbClr val="002060"/>
                </a:solidFill>
                <a:latin typeface="Times New Roman" pitchFamily="18" charset="0"/>
                <a:cs typeface="Times New Roman" pitchFamily="18" charset="0"/>
              </a:rPr>
              <a:t>PROF. F.K. FORSON; ME 366 LECTURE 9</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74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744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25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25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1"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3"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5"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075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0760"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4312"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635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4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4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6045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60454" name="Rectangle 6"/>
          <p:cNvSpPr>
            <a:spLocks noChangeArrowheads="1"/>
          </p:cNvSpPr>
          <p:nvPr/>
        </p:nvSpPr>
        <p:spPr bwMode="auto">
          <a:xfrm>
            <a:off x="0" y="6191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6045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6045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60459" name="Rectangle 11"/>
          <p:cNvSpPr>
            <a:spLocks noChangeArrowheads="1"/>
          </p:cNvSpPr>
          <p:nvPr/>
        </p:nvSpPr>
        <p:spPr bwMode="auto">
          <a:xfrm>
            <a:off x="0" y="419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60461"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6250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6250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6250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6557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6557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6557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65580"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68647"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68646" name="Object 6"/>
          <p:cNvGraphicFramePr>
            <a:graphicFrameLocks noChangeAspect="1"/>
          </p:cNvGraphicFramePr>
          <p:nvPr/>
        </p:nvGraphicFramePr>
        <p:xfrm>
          <a:off x="1295400" y="1676400"/>
          <a:ext cx="5257800" cy="609600"/>
        </p:xfrm>
        <a:graphic>
          <a:graphicData uri="http://schemas.openxmlformats.org/presentationml/2006/ole">
            <mc:AlternateContent xmlns:mc="http://schemas.openxmlformats.org/markup-compatibility/2006">
              <mc:Choice xmlns:v="urn:schemas-microsoft-com:vml" Requires="v">
                <p:oleObj name="Equation" r:id="rId3" imgW="3695700" imgH="469900" progId="Equation.3">
                  <p:embed/>
                </p:oleObj>
              </mc:Choice>
              <mc:Fallback>
                <p:oleObj name="Equation" r:id="rId3" imgW="3695700" imgH="469900" progId="Equation.3">
                  <p:embed/>
                  <p:pic>
                    <p:nvPicPr>
                      <p:cNvPr id="368646"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1676400"/>
                        <a:ext cx="52578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8649"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68648" name="Object 8"/>
          <p:cNvGraphicFramePr>
            <a:graphicFrameLocks noChangeAspect="1"/>
          </p:cNvGraphicFramePr>
          <p:nvPr/>
        </p:nvGraphicFramePr>
        <p:xfrm>
          <a:off x="1828800" y="2971800"/>
          <a:ext cx="5943600" cy="2286000"/>
        </p:xfrm>
        <a:graphic>
          <a:graphicData uri="http://schemas.openxmlformats.org/presentationml/2006/ole">
            <mc:AlternateContent xmlns:mc="http://schemas.openxmlformats.org/markup-compatibility/2006">
              <mc:Choice xmlns:v="urn:schemas-microsoft-com:vml" Requires="v">
                <p:oleObj name="Equation" r:id="rId5" imgW="3987800" imgH="1536700" progId="Equation.3">
                  <p:embed/>
                </p:oleObj>
              </mc:Choice>
              <mc:Fallback>
                <p:oleObj name="Equation" r:id="rId5" imgW="3987800" imgH="1536700" progId="Equation.3">
                  <p:embed/>
                  <p:pic>
                    <p:nvPicPr>
                      <p:cNvPr id="368648"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2971800"/>
                        <a:ext cx="5943600" cy="228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8650" name="Rectangle 10"/>
          <p:cNvSpPr>
            <a:spLocks noChangeArrowheads="1"/>
          </p:cNvSpPr>
          <p:nvPr/>
        </p:nvSpPr>
        <p:spPr bwMode="auto">
          <a:xfrm>
            <a:off x="0" y="15430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1"/>
            <a:ext cx="8534400" cy="533400"/>
          </a:xfrm>
        </p:spPr>
        <p:txBody>
          <a:bodyPr>
            <a:normAutofit fontScale="90000"/>
          </a:bodyPr>
          <a:lstStyle/>
          <a:p>
            <a:r>
              <a:rPr lang="en-US" sz="2400" b="1" dirty="0">
                <a:solidFill>
                  <a:srgbClr val="FF0000"/>
                </a:solidFill>
                <a:latin typeface="Arial Black" pitchFamily="34" charset="0"/>
              </a:rPr>
              <a:t>Worked Example 6.4: Use of a 2-pass shell-and- tube heat exchanger to condense a chemical</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304800" y="762000"/>
            <a:ext cx="8610600" cy="5638800"/>
          </a:xfrm>
        </p:spPr>
        <p:txBody>
          <a:bodyPr>
            <a:normAutofit/>
          </a:bodyPr>
          <a:lstStyle/>
          <a:p>
            <a:pPr lvl="0" algn="l"/>
            <a:r>
              <a:rPr lang="en-US" sz="2000" dirty="0"/>
              <a:t> </a:t>
            </a:r>
            <a:r>
              <a:rPr lang="en-US" sz="2000" dirty="0">
                <a:solidFill>
                  <a:schemeClr val="tx1"/>
                </a:solidFill>
              </a:rPr>
              <a:t>Number of Transfer Units</a:t>
            </a:r>
            <a:r>
              <a:rPr lang="en-US" sz="2000" dirty="0"/>
              <a:t>:</a:t>
            </a:r>
          </a:p>
          <a:p>
            <a:pPr lvl="0" algn="l"/>
            <a:endParaRPr lang="en-US" sz="2000" dirty="0"/>
          </a:p>
          <a:p>
            <a:pPr lvl="0" algn="l"/>
            <a:endParaRPr lang="en-US" sz="2000" dirty="0"/>
          </a:p>
          <a:p>
            <a:pPr lvl="0" algn="l"/>
            <a:endParaRPr lang="en-US" sz="2000" dirty="0"/>
          </a:p>
          <a:p>
            <a:pPr lvl="0" algn="l"/>
            <a:r>
              <a:rPr lang="en-GB" sz="2000" dirty="0">
                <a:solidFill>
                  <a:schemeClr val="tx1"/>
                </a:solidFill>
              </a:rPr>
              <a:t>Effectiveness (ε) of the heat exchanger:</a:t>
            </a:r>
          </a:p>
          <a:p>
            <a:pPr lvl="0" algn="l"/>
            <a:endParaRPr lang="en-US" sz="2000" dirty="0"/>
          </a:p>
          <a:p>
            <a:pPr algn="l"/>
            <a:endParaRPr lang="en-US" sz="2000" dirty="0">
              <a:solidFill>
                <a:schemeClr val="tx1"/>
              </a:solidFill>
            </a:endParaRPr>
          </a:p>
          <a:p>
            <a:pPr algn="l"/>
            <a:endParaRPr lang="en-GB" sz="2000" dirty="0"/>
          </a:p>
          <a:p>
            <a:pPr algn="l"/>
            <a:endParaRPr lang="en-US" sz="2000" dirty="0"/>
          </a:p>
          <a:p>
            <a:pPr algn="l"/>
            <a:endParaRPr lang="en-US" sz="2000" dirty="0"/>
          </a:p>
          <a:p>
            <a:pPr algn="l"/>
            <a:endParaRPr lang="en-US" sz="2000" dirty="0"/>
          </a:p>
          <a:p>
            <a:pPr lvl="0" algn="l"/>
            <a:endParaRPr lang="en-GB" sz="2000" dirty="0">
              <a:solidFill>
                <a:schemeClr val="tx1"/>
              </a:solidFill>
            </a:endParaRPr>
          </a:p>
          <a:p>
            <a:pPr lvl="0" algn="l"/>
            <a:endParaRPr lang="en-GB" sz="2000" dirty="0">
              <a:solidFill>
                <a:schemeClr val="tx1"/>
              </a:solidFill>
            </a:endParaRPr>
          </a:p>
          <a:p>
            <a:pPr lvl="0" algn="l"/>
            <a:endParaRPr lang="en-GB" sz="2000" dirty="0">
              <a:solidFill>
                <a:schemeClr val="tx1"/>
              </a:solidFill>
            </a:endParaRPr>
          </a:p>
          <a:p>
            <a:pPr algn="l"/>
            <a:endParaRPr lang="en-US" sz="2000" dirty="0">
              <a:solidFill>
                <a:schemeClr val="tx1"/>
              </a:solidFill>
            </a:endParaRPr>
          </a:p>
          <a:p>
            <a:pPr algn="l"/>
            <a:endParaRPr lang="en-US" sz="2000" dirty="0">
              <a:solidFill>
                <a:schemeClr val="tx1"/>
              </a:solidFill>
            </a:endParaRPr>
          </a:p>
          <a:p>
            <a:pPr algn="l"/>
            <a:endParaRPr lang="en-GB" sz="2000" dirty="0">
              <a:solidFill>
                <a:schemeClr val="tx1"/>
              </a:solidFill>
            </a:endParaRPr>
          </a:p>
          <a:p>
            <a:pPr algn="l"/>
            <a:endParaRPr lang="en-US" sz="2000" dirty="0">
              <a:solidFill>
                <a:schemeClr val="tx1"/>
              </a:solidFill>
            </a:endParaRPr>
          </a:p>
          <a:p>
            <a:pPr lvl="0" algn="l"/>
            <a:endParaRPr lang="en-US" sz="2000" dirty="0">
              <a:solidFill>
                <a:schemeClr val="tx1"/>
              </a:solidFill>
            </a:endParaRPr>
          </a:p>
          <a:p>
            <a:pPr lvl="0" algn="l"/>
            <a:endParaRPr lang="en-US" sz="2000" dirty="0">
              <a:solidFill>
                <a:schemeClr val="tx1"/>
              </a:solidFill>
            </a:endParaRPr>
          </a:p>
          <a:p>
            <a:pPr lvl="0" algn="l"/>
            <a:endParaRPr lang="en-US" sz="2000" dirty="0">
              <a:solidFill>
                <a:schemeClr val="tx1"/>
              </a:solidFill>
            </a:endParaRPr>
          </a:p>
          <a:p>
            <a:pPr algn="l"/>
            <a:endParaRPr lang="en-GB" sz="2000" dirty="0"/>
          </a:p>
          <a:p>
            <a:pPr algn="l"/>
            <a:endParaRPr lang="en-US" sz="2000" dirty="0"/>
          </a:p>
          <a:p>
            <a:pPr marL="457200" indent="-457200" algn="just"/>
            <a:endParaRPr lang="en-US" sz="2000" dirty="0">
              <a:solidFill>
                <a:schemeClr val="tx1"/>
              </a:solidFill>
            </a:endParaRPr>
          </a:p>
          <a:p>
            <a:pPr marL="457200" indent="-457200" algn="just"/>
            <a:endParaRPr lang="en-US" sz="2000" dirty="0">
              <a:solidFill>
                <a:schemeClr val="tx1"/>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a:solidFill>
                  <a:srgbClr val="002060"/>
                </a:solidFill>
                <a:latin typeface="Times New Roman" pitchFamily="18" charset="0"/>
                <a:cs typeface="Times New Roman" pitchFamily="18" charset="0"/>
              </a:rPr>
              <a:t>PROF. F.K. FORSON; ME 366 LECTURE 9</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74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744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25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25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1"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3"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5"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075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0760"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4312"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635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4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4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6045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60454" name="Rectangle 6"/>
          <p:cNvSpPr>
            <a:spLocks noChangeArrowheads="1"/>
          </p:cNvSpPr>
          <p:nvPr/>
        </p:nvSpPr>
        <p:spPr bwMode="auto">
          <a:xfrm>
            <a:off x="0" y="6191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6045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6045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60459" name="Rectangle 11"/>
          <p:cNvSpPr>
            <a:spLocks noChangeArrowheads="1"/>
          </p:cNvSpPr>
          <p:nvPr/>
        </p:nvSpPr>
        <p:spPr bwMode="auto">
          <a:xfrm>
            <a:off x="0" y="419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60461"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6250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6250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6250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6557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6557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6557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65580"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68647"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68649"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68650" name="Rectangle 10"/>
          <p:cNvSpPr>
            <a:spLocks noChangeArrowheads="1"/>
          </p:cNvSpPr>
          <p:nvPr/>
        </p:nvSpPr>
        <p:spPr bwMode="auto">
          <a:xfrm>
            <a:off x="0" y="15430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7069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70692" name="Object 4"/>
          <p:cNvGraphicFramePr>
            <a:graphicFrameLocks noChangeAspect="1"/>
          </p:cNvGraphicFramePr>
          <p:nvPr/>
        </p:nvGraphicFramePr>
        <p:xfrm>
          <a:off x="1022350" y="1219200"/>
          <a:ext cx="4921250" cy="685800"/>
        </p:xfrm>
        <a:graphic>
          <a:graphicData uri="http://schemas.openxmlformats.org/presentationml/2006/ole">
            <mc:AlternateContent xmlns:mc="http://schemas.openxmlformats.org/markup-compatibility/2006">
              <mc:Choice xmlns:v="urn:schemas-microsoft-com:vml" Requires="v">
                <p:oleObj name="Equation" r:id="rId3" imgW="3136680" imgH="457200" progId="Equation.3">
                  <p:embed/>
                </p:oleObj>
              </mc:Choice>
              <mc:Fallback>
                <p:oleObj name="Equation" r:id="rId3" imgW="3136680" imgH="457200" progId="Equation.3">
                  <p:embed/>
                  <p:pic>
                    <p:nvPicPr>
                      <p:cNvPr id="37069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2350" y="1219200"/>
                        <a:ext cx="4921250"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0695"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70694" name="Object 6"/>
          <p:cNvGraphicFramePr>
            <a:graphicFrameLocks noChangeAspect="1"/>
          </p:cNvGraphicFramePr>
          <p:nvPr/>
        </p:nvGraphicFramePr>
        <p:xfrm>
          <a:off x="1981200" y="2895600"/>
          <a:ext cx="5257800" cy="2438400"/>
        </p:xfrm>
        <a:graphic>
          <a:graphicData uri="http://schemas.openxmlformats.org/presentationml/2006/ole">
            <mc:AlternateContent xmlns:mc="http://schemas.openxmlformats.org/markup-compatibility/2006">
              <mc:Choice xmlns:v="urn:schemas-microsoft-com:vml" Requires="v">
                <p:oleObj name="Equation" r:id="rId5" imgW="2857500" imgH="1600200" progId="Equation.3">
                  <p:embed/>
                </p:oleObj>
              </mc:Choice>
              <mc:Fallback>
                <p:oleObj name="Equation" r:id="rId5" imgW="2857500" imgH="1600200" progId="Equation.3">
                  <p:embed/>
                  <p:pic>
                    <p:nvPicPr>
                      <p:cNvPr id="370694"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1200" y="2895600"/>
                        <a:ext cx="5257800" cy="2438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1"/>
            <a:ext cx="8534400" cy="533400"/>
          </a:xfrm>
        </p:spPr>
        <p:txBody>
          <a:bodyPr>
            <a:noAutofit/>
          </a:bodyPr>
          <a:lstStyle/>
          <a:p>
            <a:r>
              <a:rPr lang="en-US" sz="2200" b="1" dirty="0">
                <a:solidFill>
                  <a:srgbClr val="FF0000"/>
                </a:solidFill>
                <a:latin typeface="Arial Black" pitchFamily="34" charset="0"/>
              </a:rPr>
              <a:t>Worked Example 6.5: </a:t>
            </a:r>
            <a:r>
              <a:rPr lang="en-GB" sz="2200" b="1" dirty="0">
                <a:solidFill>
                  <a:srgbClr val="FF0000"/>
                </a:solidFill>
                <a:latin typeface="Arial Black" pitchFamily="34" charset="0"/>
              </a:rPr>
              <a:t>Single-pass multiple tubes counter-flow shell-and-tube heat exchanger</a:t>
            </a:r>
            <a:endParaRPr lang="en-US" sz="2200" b="1" i="1" dirty="0">
              <a:solidFill>
                <a:srgbClr val="FF0000"/>
              </a:solidFill>
              <a:latin typeface="Arial Black" pitchFamily="34" charset="0"/>
            </a:endParaRPr>
          </a:p>
        </p:txBody>
      </p:sp>
      <p:sp>
        <p:nvSpPr>
          <p:cNvPr id="3" name="Subtitle 2"/>
          <p:cNvSpPr>
            <a:spLocks noGrp="1"/>
          </p:cNvSpPr>
          <p:nvPr>
            <p:ph type="subTitle" idx="1"/>
          </p:nvPr>
        </p:nvSpPr>
        <p:spPr>
          <a:xfrm>
            <a:off x="304800" y="762000"/>
            <a:ext cx="8382000" cy="5638800"/>
          </a:xfrm>
        </p:spPr>
        <p:txBody>
          <a:bodyPr>
            <a:normAutofit/>
          </a:bodyPr>
          <a:lstStyle/>
          <a:p>
            <a:pPr marL="457200" indent="-457200" algn="just"/>
            <a:r>
              <a:rPr lang="en-GB" sz="2000" b="1" u="sng" dirty="0">
                <a:solidFill>
                  <a:schemeClr val="tx1"/>
                </a:solidFill>
              </a:rPr>
              <a:t>Question:</a:t>
            </a:r>
          </a:p>
          <a:p>
            <a:pPr algn="just"/>
            <a:r>
              <a:rPr lang="en-US" sz="2000" dirty="0">
                <a:solidFill>
                  <a:schemeClr val="tx1"/>
                </a:solidFill>
              </a:rPr>
              <a:t>An oil cooler consists of a single-pass, counter-flow shell-and-tube heat exchanger with 300 tubes of internal diameter 7.3 mm and length 8 m. The oil flows in the tube side entering at a mass flow rate of 8 kg/s at a temperature of 70</a:t>
            </a:r>
            <a:r>
              <a:rPr lang="en-US" sz="2000" baseline="30000" dirty="0">
                <a:solidFill>
                  <a:schemeClr val="tx1"/>
                </a:solidFill>
              </a:rPr>
              <a:t>o</a:t>
            </a:r>
            <a:r>
              <a:rPr lang="en-US" sz="2000" dirty="0">
                <a:solidFill>
                  <a:schemeClr val="tx1"/>
                </a:solidFill>
              </a:rPr>
              <a:t>C. Cooling water in the shell side enters at a mass flow rate of 12 kg/s at a temperature of 15</a:t>
            </a:r>
            <a:r>
              <a:rPr lang="en-US" sz="2000" baseline="30000" dirty="0">
                <a:solidFill>
                  <a:schemeClr val="tx1"/>
                </a:solidFill>
              </a:rPr>
              <a:t>o</a:t>
            </a:r>
            <a:r>
              <a:rPr lang="en-US" sz="2000" dirty="0">
                <a:solidFill>
                  <a:schemeClr val="tx1"/>
                </a:solidFill>
              </a:rPr>
              <a:t>C. Using the data below, calculate:</a:t>
            </a:r>
          </a:p>
          <a:p>
            <a:pPr lvl="0" algn="l"/>
            <a:r>
              <a:rPr lang="en-US" sz="2000" dirty="0">
                <a:solidFill>
                  <a:schemeClr val="tx1"/>
                </a:solidFill>
              </a:rPr>
              <a:t> </a:t>
            </a:r>
            <a:r>
              <a:rPr lang="en-US" sz="2000" b="1" dirty="0">
                <a:solidFill>
                  <a:schemeClr val="accent1"/>
                </a:solidFill>
              </a:rPr>
              <a:t>The number of transfer units; The effectiveness of the heat exchanger and the outlet temperature of the oil.</a:t>
            </a:r>
          </a:p>
          <a:p>
            <a:pPr algn="l"/>
            <a:r>
              <a:rPr lang="en-GB" sz="2000" b="1" i="1" dirty="0">
                <a:solidFill>
                  <a:schemeClr val="tx1"/>
                </a:solidFill>
              </a:rPr>
              <a:t>Data</a:t>
            </a:r>
            <a:r>
              <a:rPr lang="en-GB" sz="2000" dirty="0">
                <a:solidFill>
                  <a:schemeClr val="tx1"/>
                </a:solidFill>
              </a:rPr>
              <a:t>: Shell side heat transfer coefficient, 1000 W/m</a:t>
            </a:r>
            <a:r>
              <a:rPr lang="en-GB" sz="2000" baseline="30000" dirty="0">
                <a:solidFill>
                  <a:schemeClr val="tx1"/>
                </a:solidFill>
              </a:rPr>
              <a:t>2</a:t>
            </a:r>
            <a:r>
              <a:rPr lang="en-GB" sz="2000" dirty="0">
                <a:solidFill>
                  <a:schemeClr val="tx1"/>
                </a:solidFill>
              </a:rPr>
              <a:t>K; heat transfer coefficient for the tube side given by</a:t>
            </a:r>
          </a:p>
          <a:p>
            <a:pPr marL="457200" indent="-457200" algn="just"/>
            <a:endParaRPr lang="en-GB" sz="2000" dirty="0">
              <a:solidFill>
                <a:schemeClr val="tx1"/>
              </a:solidFill>
            </a:endParaRPr>
          </a:p>
          <a:p>
            <a:pPr marL="457200" indent="-457200" algn="just"/>
            <a:r>
              <a:rPr lang="en-GB" sz="2000" dirty="0">
                <a:solidFill>
                  <a:schemeClr val="tx1"/>
                </a:solidFill>
              </a:rPr>
              <a:t>with properties as follows: specific heat capacity of oil, 3.42 kJ/</a:t>
            </a:r>
            <a:r>
              <a:rPr lang="en-GB" sz="2000" dirty="0" err="1">
                <a:solidFill>
                  <a:schemeClr val="tx1"/>
                </a:solidFill>
              </a:rPr>
              <a:t>kgK</a:t>
            </a:r>
            <a:r>
              <a:rPr lang="en-GB" sz="2000" dirty="0">
                <a:solidFill>
                  <a:schemeClr val="tx1"/>
                </a:solidFill>
              </a:rPr>
              <a:t>; density of oil, 900 kg/m</a:t>
            </a:r>
            <a:r>
              <a:rPr lang="en-GB" sz="2000" baseline="30000" dirty="0">
                <a:solidFill>
                  <a:schemeClr val="tx1"/>
                </a:solidFill>
              </a:rPr>
              <a:t>3</a:t>
            </a:r>
            <a:r>
              <a:rPr lang="en-GB" sz="2000" dirty="0">
                <a:solidFill>
                  <a:schemeClr val="tx1"/>
                </a:solidFill>
              </a:rPr>
              <a:t>; dynamic viscosity of oil, 1.5 x 10</a:t>
            </a:r>
            <a:r>
              <a:rPr lang="en-GB" sz="2000" baseline="30000" dirty="0">
                <a:solidFill>
                  <a:schemeClr val="tx1"/>
                </a:solidFill>
              </a:rPr>
              <a:t>-3</a:t>
            </a:r>
            <a:r>
              <a:rPr lang="en-GB" sz="2000" dirty="0">
                <a:solidFill>
                  <a:schemeClr val="tx1"/>
                </a:solidFill>
              </a:rPr>
              <a:t> kg/ms; thermal conductivity of oil, 0.15 W/</a:t>
            </a:r>
            <a:r>
              <a:rPr lang="en-GB" sz="2000" dirty="0" err="1">
                <a:solidFill>
                  <a:schemeClr val="tx1"/>
                </a:solidFill>
              </a:rPr>
              <a:t>mK.</a:t>
            </a:r>
            <a:endParaRPr lang="en-US" sz="2000" dirty="0">
              <a:solidFill>
                <a:schemeClr val="tx1"/>
              </a:solidFill>
            </a:endParaRPr>
          </a:p>
          <a:p>
            <a:pPr marL="457200" indent="-457200" algn="just"/>
            <a:r>
              <a:rPr lang="en-GB" sz="2000" b="1" dirty="0">
                <a:solidFill>
                  <a:schemeClr val="tx1"/>
                </a:solidFill>
              </a:rPr>
              <a:t>Solution</a:t>
            </a:r>
            <a:r>
              <a:rPr lang="en-GB" sz="2000" dirty="0">
                <a:solidFill>
                  <a:schemeClr val="tx1"/>
                </a:solidFill>
              </a:rPr>
              <a:t>: Two fluids exchange heat. Water flows in the shell and oil flows in the tubes of a counter-flow shell-and-tube heat exchanger.</a:t>
            </a:r>
            <a:endParaRPr lang="en-US" sz="2000" dirty="0">
              <a:solidFill>
                <a:schemeClr val="tx1"/>
              </a:solidFill>
            </a:endParaRPr>
          </a:p>
          <a:p>
            <a:pPr marL="457200" indent="-457200" algn="just"/>
            <a:endParaRPr lang="en-US" sz="2000" dirty="0">
              <a:solidFill>
                <a:schemeClr val="tx1"/>
              </a:solidFill>
            </a:endParaRPr>
          </a:p>
          <a:p>
            <a:pPr marL="457200" indent="-457200" algn="just"/>
            <a:endParaRPr lang="en-US" sz="2000" dirty="0">
              <a:solidFill>
                <a:schemeClr val="tx1"/>
              </a:solidFill>
            </a:endParaRPr>
          </a:p>
          <a:p>
            <a:pPr marL="457200" indent="-457200" algn="just"/>
            <a:endParaRPr lang="en-US" sz="2000" dirty="0"/>
          </a:p>
          <a:p>
            <a:pPr marL="457200" indent="-457200" algn="just">
              <a:buFont typeface="Wingdings" pitchFamily="2" charset="2"/>
              <a:buChar char="§"/>
            </a:pPr>
            <a:endParaRPr lang="en-US" sz="2000" dirty="0">
              <a:solidFill>
                <a:schemeClr val="tx1"/>
              </a:solidFill>
            </a:endParaRPr>
          </a:p>
          <a:p>
            <a:pPr marL="457200" indent="-457200" algn="just"/>
            <a:endParaRPr lang="en-GB" sz="2000" b="1" i="1" dirty="0">
              <a:solidFill>
                <a:schemeClr val="tx1"/>
              </a:solidFill>
            </a:endParaRPr>
          </a:p>
          <a:p>
            <a:pPr marL="457200" indent="-457200" algn="just"/>
            <a:endParaRPr lang="en-US" sz="2000" dirty="0">
              <a:solidFill>
                <a:schemeClr val="tx1"/>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a:solidFill>
                  <a:srgbClr val="002060"/>
                </a:solidFill>
                <a:latin typeface="Times New Roman" pitchFamily="18" charset="0"/>
                <a:cs typeface="Times New Roman" pitchFamily="18" charset="0"/>
              </a:rPr>
              <a:t>PROF. F.K. FORSON; ME 366 LECTURE 9</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74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744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25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25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1"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3"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5"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075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0760"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4312"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54311" name="Object 7"/>
          <p:cNvGraphicFramePr>
            <a:graphicFrameLocks noChangeAspect="1"/>
          </p:cNvGraphicFramePr>
          <p:nvPr/>
        </p:nvGraphicFramePr>
        <p:xfrm>
          <a:off x="3200400" y="3810000"/>
          <a:ext cx="2590800" cy="381000"/>
        </p:xfrm>
        <a:graphic>
          <a:graphicData uri="http://schemas.openxmlformats.org/presentationml/2006/ole">
            <mc:AlternateContent xmlns:mc="http://schemas.openxmlformats.org/markup-compatibility/2006">
              <mc:Choice xmlns:v="urn:schemas-microsoft-com:vml" Requires="v">
                <p:oleObj name="Equation" r:id="rId3" imgW="1511300" imgH="228600" progId="Equation.3">
                  <p:embed/>
                </p:oleObj>
              </mc:Choice>
              <mc:Fallback>
                <p:oleObj name="Equation" r:id="rId3" imgW="1511300" imgH="228600" progId="Equation.3">
                  <p:embed/>
                  <p:pic>
                    <p:nvPicPr>
                      <p:cNvPr id="354311"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3810000"/>
                        <a:ext cx="25908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1"/>
            <a:ext cx="8534400" cy="533400"/>
          </a:xfrm>
        </p:spPr>
        <p:txBody>
          <a:bodyPr>
            <a:normAutofit fontScale="90000"/>
          </a:bodyPr>
          <a:lstStyle/>
          <a:p>
            <a:r>
              <a:rPr lang="en-US" sz="2400" b="1" dirty="0">
                <a:solidFill>
                  <a:srgbClr val="FF0000"/>
                </a:solidFill>
                <a:latin typeface="Arial Black" pitchFamily="34" charset="0"/>
              </a:rPr>
              <a:t>Worked Example 6.5: </a:t>
            </a:r>
            <a:r>
              <a:rPr lang="en-GB" sz="2400" b="1" dirty="0">
                <a:solidFill>
                  <a:srgbClr val="FF0000"/>
                </a:solidFill>
                <a:latin typeface="Arial Black" pitchFamily="34" charset="0"/>
              </a:rPr>
              <a:t>Single-pass multiple tubes counter-flow shell-and-tube heat exchanger</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304800" y="762000"/>
            <a:ext cx="8382000" cy="5638800"/>
          </a:xfrm>
        </p:spPr>
        <p:txBody>
          <a:bodyPr>
            <a:normAutofit/>
          </a:bodyPr>
          <a:lstStyle/>
          <a:p>
            <a:pPr marL="457200" indent="-457200" algn="just"/>
            <a:r>
              <a:rPr lang="en-GB" sz="2000" b="1" dirty="0">
                <a:solidFill>
                  <a:schemeClr val="tx1"/>
                </a:solidFill>
              </a:rPr>
              <a:t>Assumptions:</a:t>
            </a:r>
            <a:endParaRPr lang="en-GB" sz="2000" b="1" u="sng" dirty="0">
              <a:solidFill>
                <a:schemeClr val="tx1"/>
              </a:solidFill>
            </a:endParaRPr>
          </a:p>
          <a:p>
            <a:pPr marL="457200" indent="-457200" algn="just">
              <a:buAutoNum type="arabicParenBoth"/>
            </a:pPr>
            <a:r>
              <a:rPr lang="en-GB" sz="2000" dirty="0">
                <a:solidFill>
                  <a:schemeClr val="tx1"/>
                </a:solidFill>
              </a:rPr>
              <a:t>Steady operating conditions exist.</a:t>
            </a:r>
          </a:p>
          <a:p>
            <a:pPr marL="457200" indent="-457200" algn="just">
              <a:buAutoNum type="arabicParenBoth"/>
            </a:pPr>
            <a:r>
              <a:rPr lang="en-GB" sz="2000" dirty="0">
                <a:solidFill>
                  <a:schemeClr val="tx1"/>
                </a:solidFill>
              </a:rPr>
              <a:t>The heat exchanger is well insulated so that heat loss to the surroundings is negligible and thus heat transfer from the hot fluid is equal to heat transfer to the cold fluid. </a:t>
            </a:r>
          </a:p>
          <a:p>
            <a:pPr marL="457200" indent="-457200" algn="just">
              <a:buAutoNum type="arabicParenBoth"/>
            </a:pPr>
            <a:r>
              <a:rPr lang="en-GB" sz="2000" dirty="0">
                <a:solidFill>
                  <a:schemeClr val="tx1"/>
                </a:solidFill>
              </a:rPr>
              <a:t>Changes in the kinetic and potential energies of the fluid streams are negligible. </a:t>
            </a:r>
          </a:p>
          <a:p>
            <a:pPr marL="457200" indent="-457200" algn="just">
              <a:buAutoNum type="arabicParenBoth"/>
            </a:pPr>
            <a:r>
              <a:rPr lang="en-GB" sz="2000" dirty="0">
                <a:solidFill>
                  <a:schemeClr val="tx1"/>
                </a:solidFill>
              </a:rPr>
              <a:t>The thickness of the tube is negligible since it is thin-walled. </a:t>
            </a:r>
          </a:p>
          <a:p>
            <a:pPr marL="457200" indent="-457200" algn="just">
              <a:buAutoNum type="arabicParenBoth"/>
            </a:pPr>
            <a:r>
              <a:rPr lang="en-GB" sz="2000" dirty="0">
                <a:solidFill>
                  <a:schemeClr val="tx1"/>
                </a:solidFill>
              </a:rPr>
              <a:t>The overall heat transfer coefficient is constant and uniform.</a:t>
            </a:r>
            <a:endParaRPr lang="en-US" sz="2000" dirty="0">
              <a:solidFill>
                <a:schemeClr val="tx1"/>
              </a:solidFill>
            </a:endParaRPr>
          </a:p>
          <a:p>
            <a:pPr marL="457200" indent="-457200" algn="just"/>
            <a:r>
              <a:rPr lang="en-GB" sz="2000" b="1" dirty="0">
                <a:solidFill>
                  <a:schemeClr val="tx1"/>
                </a:solidFill>
              </a:rPr>
              <a:t>Analysis:</a:t>
            </a:r>
          </a:p>
          <a:p>
            <a:pPr marL="457200" indent="-457200" algn="just"/>
            <a:r>
              <a:rPr lang="en-GB" sz="2000" dirty="0">
                <a:solidFill>
                  <a:schemeClr val="tx1"/>
                </a:solidFill>
              </a:rPr>
              <a:t>Considering a single tube,                      but </a:t>
            </a:r>
          </a:p>
          <a:p>
            <a:pPr marL="457200" indent="-457200" algn="just"/>
            <a:endParaRPr lang="en-GB" sz="2000" dirty="0"/>
          </a:p>
          <a:p>
            <a:pPr marL="457200" indent="-457200" algn="just"/>
            <a:r>
              <a:rPr lang="en-GB" sz="2000" dirty="0">
                <a:solidFill>
                  <a:schemeClr val="tx1"/>
                </a:solidFill>
              </a:rPr>
              <a:t>Expressing </a:t>
            </a:r>
            <a:r>
              <a:rPr lang="en-GB" sz="2000" i="1" dirty="0">
                <a:solidFill>
                  <a:schemeClr val="tx1"/>
                </a:solidFill>
              </a:rPr>
              <a:t>V</a:t>
            </a:r>
            <a:r>
              <a:rPr lang="en-GB" sz="2000" dirty="0">
                <a:solidFill>
                  <a:schemeClr val="tx1"/>
                </a:solidFill>
              </a:rPr>
              <a:t> in terms of </a:t>
            </a:r>
            <a:r>
              <a:rPr lang="en-GB" sz="2000" dirty="0" err="1">
                <a:solidFill>
                  <a:schemeClr val="tx1"/>
                </a:solidFill>
              </a:rPr>
              <a:t>ṁ</a:t>
            </a:r>
            <a:r>
              <a:rPr lang="en-GB" sz="2000" baseline="-25000" dirty="0" err="1">
                <a:solidFill>
                  <a:schemeClr val="tx1"/>
                </a:solidFill>
              </a:rPr>
              <a:t>oil</a:t>
            </a:r>
            <a:r>
              <a:rPr lang="en-GB" sz="2000" dirty="0">
                <a:solidFill>
                  <a:schemeClr val="tx1"/>
                </a:solidFill>
              </a:rPr>
              <a:t> , ρ and </a:t>
            </a:r>
            <a:r>
              <a:rPr lang="en-GB" sz="2000" i="1" dirty="0">
                <a:solidFill>
                  <a:schemeClr val="tx1"/>
                </a:solidFill>
              </a:rPr>
              <a:t>d</a:t>
            </a:r>
            <a:r>
              <a:rPr lang="en-GB" sz="2000" dirty="0">
                <a:solidFill>
                  <a:schemeClr val="tx1"/>
                </a:solidFill>
              </a:rPr>
              <a:t>, and substituting in the expression for Re:</a:t>
            </a:r>
            <a:endParaRPr lang="en-US" sz="2000" dirty="0">
              <a:solidFill>
                <a:schemeClr val="tx1"/>
              </a:solidFill>
            </a:endParaRPr>
          </a:p>
          <a:p>
            <a:pPr marL="457200" indent="-457200" algn="just"/>
            <a:r>
              <a:rPr lang="en-GB" sz="2000" b="1" dirty="0">
                <a:solidFill>
                  <a:schemeClr val="tx2"/>
                </a:solidFill>
              </a:rPr>
              <a:t> </a:t>
            </a:r>
            <a:r>
              <a:rPr lang="en-US" sz="2000" b="1" dirty="0">
                <a:solidFill>
                  <a:schemeClr val="tx2"/>
                </a:solidFill>
              </a:rPr>
              <a:t>                                    </a:t>
            </a:r>
            <a:r>
              <a:rPr lang="en-GB" sz="2000" b="1" dirty="0" err="1">
                <a:solidFill>
                  <a:schemeClr val="tx2"/>
                </a:solidFill>
              </a:rPr>
              <a:t>ṁ</a:t>
            </a:r>
            <a:r>
              <a:rPr lang="en-GB" sz="2000" b="1" baseline="-25000" dirty="0" err="1">
                <a:solidFill>
                  <a:schemeClr val="tx2"/>
                </a:solidFill>
              </a:rPr>
              <a:t>oil</a:t>
            </a:r>
            <a:r>
              <a:rPr lang="en-GB" sz="2000" b="1" baseline="-25000" dirty="0">
                <a:solidFill>
                  <a:schemeClr val="tx2"/>
                </a:solidFill>
              </a:rPr>
              <a:t> </a:t>
            </a:r>
            <a:r>
              <a:rPr lang="en-GB" sz="2000" b="1" dirty="0">
                <a:solidFill>
                  <a:schemeClr val="tx2"/>
                </a:solidFill>
              </a:rPr>
              <a:t>is the mass flow rate of oil per tube. (Note: there are         			300 tubes) </a:t>
            </a:r>
            <a:endParaRPr lang="en-US" sz="2000" b="1" dirty="0">
              <a:solidFill>
                <a:schemeClr val="tx2"/>
              </a:solidFill>
            </a:endParaRPr>
          </a:p>
          <a:p>
            <a:pPr marL="457200" indent="-457200" algn="just"/>
            <a:endParaRPr lang="en-US" sz="2000" dirty="0">
              <a:solidFill>
                <a:schemeClr val="tx1"/>
              </a:solidFill>
            </a:endParaRPr>
          </a:p>
          <a:p>
            <a:pPr marL="457200" indent="-457200" algn="just"/>
            <a:endParaRPr lang="en-GB" sz="2000" b="1" i="1" dirty="0">
              <a:solidFill>
                <a:schemeClr val="tx1"/>
              </a:solidFill>
            </a:endParaRPr>
          </a:p>
          <a:p>
            <a:pPr marL="457200" indent="-457200" algn="just"/>
            <a:endParaRPr lang="en-US" sz="2000" dirty="0">
              <a:solidFill>
                <a:schemeClr val="tx1"/>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a:solidFill>
                  <a:srgbClr val="002060"/>
                </a:solidFill>
                <a:latin typeface="Times New Roman" pitchFamily="18" charset="0"/>
                <a:cs typeface="Times New Roman" pitchFamily="18" charset="0"/>
              </a:rPr>
              <a:t>PROF. F.K. FORSON; ME 366 LECTURE 9</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74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744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25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25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1"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3"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5"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075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0760"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4312"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635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737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73763" name="Object 3"/>
          <p:cNvGraphicFramePr>
            <a:graphicFrameLocks noChangeAspect="1"/>
          </p:cNvGraphicFramePr>
          <p:nvPr/>
        </p:nvGraphicFramePr>
        <p:xfrm>
          <a:off x="3124200" y="4191000"/>
          <a:ext cx="1066800" cy="609600"/>
        </p:xfrm>
        <a:graphic>
          <a:graphicData uri="http://schemas.openxmlformats.org/presentationml/2006/ole">
            <mc:AlternateContent xmlns:mc="http://schemas.openxmlformats.org/markup-compatibility/2006">
              <mc:Choice xmlns:v="urn:schemas-microsoft-com:vml" Requires="v">
                <p:oleObj name="Equation" r:id="rId3" imgW="685800" imgH="419100" progId="Equation.3">
                  <p:embed/>
                </p:oleObj>
              </mc:Choice>
              <mc:Fallback>
                <p:oleObj name="Equation" r:id="rId3" imgW="685800" imgH="419100" progId="Equation.3">
                  <p:embed/>
                  <p:pic>
                    <p:nvPicPr>
                      <p:cNvPr id="37376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4191000"/>
                        <a:ext cx="10668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376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73765" name="Object 5"/>
          <p:cNvGraphicFramePr>
            <a:graphicFrameLocks noChangeAspect="1"/>
          </p:cNvGraphicFramePr>
          <p:nvPr/>
        </p:nvGraphicFramePr>
        <p:xfrm>
          <a:off x="4876800" y="4191000"/>
          <a:ext cx="1752600" cy="609600"/>
        </p:xfrm>
        <a:graphic>
          <a:graphicData uri="http://schemas.openxmlformats.org/presentationml/2006/ole">
            <mc:AlternateContent xmlns:mc="http://schemas.openxmlformats.org/markup-compatibility/2006">
              <mc:Choice xmlns:v="urn:schemas-microsoft-com:vml" Requires="v">
                <p:oleObj name="Equation" r:id="rId5" imgW="1397000" imgH="419100" progId="Equation.3">
                  <p:embed/>
                </p:oleObj>
              </mc:Choice>
              <mc:Fallback>
                <p:oleObj name="Equation" r:id="rId5" imgW="1397000" imgH="419100" progId="Equation.3">
                  <p:embed/>
                  <p:pic>
                    <p:nvPicPr>
                      <p:cNvPr id="373765"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800" y="4191000"/>
                        <a:ext cx="17526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376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73767" name="Object 7"/>
          <p:cNvGraphicFramePr>
            <a:graphicFrameLocks noChangeAspect="1"/>
          </p:cNvGraphicFramePr>
          <p:nvPr/>
        </p:nvGraphicFramePr>
        <p:xfrm>
          <a:off x="533400" y="5334000"/>
          <a:ext cx="1524000" cy="762000"/>
        </p:xfrm>
        <a:graphic>
          <a:graphicData uri="http://schemas.openxmlformats.org/presentationml/2006/ole">
            <mc:AlternateContent xmlns:mc="http://schemas.openxmlformats.org/markup-compatibility/2006">
              <mc:Choice xmlns:v="urn:schemas-microsoft-com:vml" Requires="v">
                <p:oleObj name="Equation" r:id="rId7" imgW="723586" imgH="431613" progId="Equation.3">
                  <p:embed/>
                </p:oleObj>
              </mc:Choice>
              <mc:Fallback>
                <p:oleObj name="Equation" r:id="rId7" imgW="723586" imgH="431613" progId="Equation.3">
                  <p:embed/>
                  <p:pic>
                    <p:nvPicPr>
                      <p:cNvPr id="373767"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400" y="5334000"/>
                        <a:ext cx="15240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1"/>
            <a:ext cx="8534400" cy="533400"/>
          </a:xfrm>
        </p:spPr>
        <p:txBody>
          <a:bodyPr>
            <a:normAutofit fontScale="90000"/>
          </a:bodyPr>
          <a:lstStyle/>
          <a:p>
            <a:r>
              <a:rPr lang="en-US" sz="2400" b="1" dirty="0">
                <a:solidFill>
                  <a:srgbClr val="FF0000"/>
                </a:solidFill>
                <a:latin typeface="Arial Black" pitchFamily="34" charset="0"/>
              </a:rPr>
              <a:t>Worked Example 6.5: </a:t>
            </a:r>
            <a:r>
              <a:rPr lang="en-GB" sz="2400" b="1" dirty="0">
                <a:solidFill>
                  <a:srgbClr val="FF0000"/>
                </a:solidFill>
                <a:latin typeface="Arial Black" pitchFamily="34" charset="0"/>
              </a:rPr>
              <a:t>Single-pass multiple tubes counter-flow shell-and-tube heat exchanger</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304800" y="762000"/>
            <a:ext cx="8382000" cy="5638800"/>
          </a:xfrm>
        </p:spPr>
        <p:txBody>
          <a:bodyPr>
            <a:normAutofit/>
          </a:bodyPr>
          <a:lstStyle/>
          <a:p>
            <a:pPr marL="457200" indent="-457200" algn="just"/>
            <a:endParaRPr lang="en-GB" sz="2000" b="1" dirty="0">
              <a:solidFill>
                <a:schemeClr val="tx1"/>
              </a:solidFill>
            </a:endParaRPr>
          </a:p>
          <a:p>
            <a:pPr marL="457200" indent="-457200" algn="just"/>
            <a:endParaRPr lang="en-GB" sz="2000" b="1" dirty="0">
              <a:solidFill>
                <a:schemeClr val="tx1"/>
              </a:solidFill>
            </a:endParaRPr>
          </a:p>
          <a:p>
            <a:pPr marL="457200" indent="-457200" algn="just"/>
            <a:endParaRPr lang="en-GB" sz="2000" b="1" dirty="0">
              <a:solidFill>
                <a:schemeClr val="tx1"/>
              </a:solidFill>
            </a:endParaRPr>
          </a:p>
          <a:p>
            <a:pPr algn="l"/>
            <a:r>
              <a:rPr lang="en-GB" sz="2000" dirty="0">
                <a:solidFill>
                  <a:schemeClr val="tx1"/>
                </a:solidFill>
              </a:rPr>
              <a:t>which falls in the turbulent flow regime for flow through a tube.</a:t>
            </a:r>
            <a:endParaRPr lang="en-US" sz="2000" dirty="0">
              <a:solidFill>
                <a:schemeClr val="tx1"/>
              </a:solidFill>
            </a:endParaRPr>
          </a:p>
          <a:p>
            <a:pPr marL="457200" indent="-457200" algn="just"/>
            <a:r>
              <a:rPr lang="en-GB" sz="2000" dirty="0">
                <a:solidFill>
                  <a:schemeClr val="tx1"/>
                </a:solidFill>
              </a:rPr>
              <a:t>To determine the Prandtl number:</a:t>
            </a:r>
          </a:p>
          <a:p>
            <a:pPr marL="457200" indent="-457200" algn="just"/>
            <a:endParaRPr lang="en-GB" sz="2000" dirty="0"/>
          </a:p>
          <a:p>
            <a:pPr marL="457200" indent="-457200" algn="just"/>
            <a:endParaRPr lang="en-GB" sz="2000" dirty="0"/>
          </a:p>
          <a:p>
            <a:pPr marL="457200" indent="-457200" algn="just"/>
            <a:endParaRPr lang="en-GB" sz="2000" dirty="0"/>
          </a:p>
          <a:p>
            <a:pPr marL="457200" indent="-457200" algn="just"/>
            <a:endParaRPr lang="en-GB" sz="2000" dirty="0"/>
          </a:p>
          <a:p>
            <a:pPr marL="457200" indent="-457200" algn="just"/>
            <a:endParaRPr lang="en-GB" sz="2000" dirty="0"/>
          </a:p>
          <a:p>
            <a:pPr marL="457200" indent="-457200" algn="just"/>
            <a:r>
              <a:rPr lang="en-GB" sz="2000" dirty="0">
                <a:solidFill>
                  <a:schemeClr val="tx1"/>
                </a:solidFill>
              </a:rPr>
              <a:t>The Nusselt number can be obtained using the relation:</a:t>
            </a:r>
            <a:endParaRPr lang="en-US" sz="2000" dirty="0">
              <a:solidFill>
                <a:schemeClr val="tx1"/>
              </a:solidFill>
            </a:endParaRPr>
          </a:p>
          <a:p>
            <a:pPr marL="457200" indent="-457200" algn="just"/>
            <a:endParaRPr lang="en-US" sz="2000" dirty="0"/>
          </a:p>
          <a:p>
            <a:pPr marL="457200" indent="-457200" algn="just"/>
            <a:endParaRPr lang="en-US" sz="2000" dirty="0">
              <a:solidFill>
                <a:schemeClr val="tx1"/>
              </a:solidFill>
            </a:endParaRPr>
          </a:p>
          <a:p>
            <a:pPr marL="457200" indent="-457200" algn="just"/>
            <a:endParaRPr lang="en-GB" sz="2000" b="1" i="1" dirty="0">
              <a:solidFill>
                <a:schemeClr val="tx1"/>
              </a:solidFill>
            </a:endParaRPr>
          </a:p>
          <a:p>
            <a:pPr marL="457200" indent="-457200" algn="just"/>
            <a:endParaRPr lang="en-US" sz="2000" dirty="0">
              <a:solidFill>
                <a:schemeClr val="tx1"/>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a:solidFill>
                  <a:srgbClr val="002060"/>
                </a:solidFill>
                <a:latin typeface="Times New Roman" pitchFamily="18" charset="0"/>
                <a:cs typeface="Times New Roman" pitchFamily="18" charset="0"/>
              </a:rPr>
              <a:t>PROF. F.K. FORSON; ME 366 LECTURE 9</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74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744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25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25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1"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3"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5"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075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0760"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4312"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635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737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7376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7376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7683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76837" name="Object 5"/>
          <p:cNvGraphicFramePr>
            <a:graphicFrameLocks noChangeAspect="1"/>
          </p:cNvGraphicFramePr>
          <p:nvPr/>
        </p:nvGraphicFramePr>
        <p:xfrm>
          <a:off x="1143000" y="914400"/>
          <a:ext cx="5943600" cy="762000"/>
        </p:xfrm>
        <a:graphic>
          <a:graphicData uri="http://schemas.openxmlformats.org/presentationml/2006/ole">
            <mc:AlternateContent xmlns:mc="http://schemas.openxmlformats.org/markup-compatibility/2006">
              <mc:Choice xmlns:v="urn:schemas-microsoft-com:vml" Requires="v">
                <p:oleObj name="Equation" r:id="rId3" imgW="3390900" imgH="431800" progId="Equation.3">
                  <p:embed/>
                </p:oleObj>
              </mc:Choice>
              <mc:Fallback>
                <p:oleObj name="Equation" r:id="rId3" imgW="3390900" imgH="431800" progId="Equation.3">
                  <p:embed/>
                  <p:pic>
                    <p:nvPicPr>
                      <p:cNvPr id="376837"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914400"/>
                        <a:ext cx="59436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6840"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76839" name="Object 7"/>
          <p:cNvGraphicFramePr>
            <a:graphicFrameLocks noChangeAspect="1"/>
          </p:cNvGraphicFramePr>
          <p:nvPr/>
        </p:nvGraphicFramePr>
        <p:xfrm>
          <a:off x="1828800" y="2667000"/>
          <a:ext cx="3505200" cy="1676400"/>
        </p:xfrm>
        <a:graphic>
          <a:graphicData uri="http://schemas.openxmlformats.org/presentationml/2006/ole">
            <mc:AlternateContent xmlns:mc="http://schemas.openxmlformats.org/markup-compatibility/2006">
              <mc:Choice xmlns:v="urn:schemas-microsoft-com:vml" Requires="v">
                <p:oleObj name="Equation" r:id="rId5" imgW="2235200" imgH="1155700" progId="Equation.3">
                  <p:embed/>
                </p:oleObj>
              </mc:Choice>
              <mc:Fallback>
                <p:oleObj name="Equation" r:id="rId5" imgW="2235200" imgH="1155700" progId="Equation.3">
                  <p:embed/>
                  <p:pic>
                    <p:nvPicPr>
                      <p:cNvPr id="376839"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2667000"/>
                        <a:ext cx="3505200" cy="167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6842"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76841" name="Object 9"/>
          <p:cNvGraphicFramePr>
            <a:graphicFrameLocks noChangeAspect="1"/>
          </p:cNvGraphicFramePr>
          <p:nvPr/>
        </p:nvGraphicFramePr>
        <p:xfrm>
          <a:off x="1981200" y="4876800"/>
          <a:ext cx="3124200" cy="1219200"/>
        </p:xfrm>
        <a:graphic>
          <a:graphicData uri="http://schemas.openxmlformats.org/presentationml/2006/ole">
            <mc:AlternateContent xmlns:mc="http://schemas.openxmlformats.org/markup-compatibility/2006">
              <mc:Choice xmlns:v="urn:schemas-microsoft-com:vml" Requires="v">
                <p:oleObj name="Equation" r:id="rId7" imgW="1790700" imgH="711200" progId="Equation.3">
                  <p:embed/>
                </p:oleObj>
              </mc:Choice>
              <mc:Fallback>
                <p:oleObj name="Equation" r:id="rId7" imgW="1790700" imgH="711200" progId="Equation.3">
                  <p:embed/>
                  <p:pic>
                    <p:nvPicPr>
                      <p:cNvPr id="376841"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81200" y="4876800"/>
                        <a:ext cx="3124200" cy="1219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201"/>
            <a:ext cx="7772400" cy="533400"/>
          </a:xfrm>
        </p:spPr>
        <p:txBody>
          <a:bodyPr>
            <a:normAutofit/>
          </a:bodyPr>
          <a:lstStyle/>
          <a:p>
            <a:r>
              <a:rPr lang="en-US" sz="2400" b="1" dirty="0">
                <a:solidFill>
                  <a:srgbClr val="FF0000"/>
                </a:solidFill>
                <a:latin typeface="Arial Black" pitchFamily="34" charset="0"/>
              </a:rPr>
              <a:t>SESSION 1-6.1: TYPES OF HEAT EXCHANGER</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152400" y="609600"/>
            <a:ext cx="8763000" cy="5791200"/>
          </a:xfrm>
        </p:spPr>
        <p:txBody>
          <a:bodyPr>
            <a:normAutofit/>
          </a:bodyPr>
          <a:lstStyle/>
          <a:p>
            <a:pPr marL="457200" indent="-457200" algn="just"/>
            <a:r>
              <a:rPr lang="en-GB" sz="2000" b="1" i="1" u="sng" dirty="0">
                <a:solidFill>
                  <a:schemeClr val="tx1"/>
                </a:solidFill>
              </a:rPr>
              <a:t>Shell-and-tube Heat Exchanger</a:t>
            </a:r>
          </a:p>
          <a:p>
            <a:pPr marL="457200" indent="-457200" algn="just"/>
            <a:r>
              <a:rPr lang="en-GB" sz="2000" b="1" i="1" dirty="0">
                <a:solidFill>
                  <a:schemeClr val="tx1"/>
                </a:solidFill>
              </a:rPr>
              <a:t> </a:t>
            </a:r>
          </a:p>
          <a:p>
            <a:pPr marL="457200" indent="-457200" algn="just">
              <a:buFont typeface="Wingdings" pitchFamily="2" charset="2"/>
              <a:buChar char="§"/>
            </a:pPr>
            <a:endParaRPr lang="en-GB" sz="2000" b="1" i="1" dirty="0">
              <a:solidFill>
                <a:schemeClr val="tx1"/>
              </a:solidFill>
            </a:endParaRPr>
          </a:p>
          <a:p>
            <a:pPr marL="457200" indent="-457200" algn="just">
              <a:buFont typeface="Wingdings" pitchFamily="2" charset="2"/>
              <a:buChar char="§"/>
            </a:pPr>
            <a:endParaRPr lang="en-GB" sz="2000" b="1" i="1" dirty="0">
              <a:solidFill>
                <a:schemeClr val="tx1"/>
              </a:solidFill>
            </a:endParaRPr>
          </a:p>
          <a:p>
            <a:pPr marL="457200" indent="-457200" algn="just">
              <a:buFont typeface="Wingdings" pitchFamily="2" charset="2"/>
              <a:buChar char="§"/>
            </a:pPr>
            <a:endParaRPr lang="en-GB" sz="2000" b="1" i="1" dirty="0">
              <a:solidFill>
                <a:schemeClr val="tx1"/>
              </a:solidFill>
            </a:endParaRPr>
          </a:p>
          <a:p>
            <a:pPr marL="457200" indent="-457200" algn="just">
              <a:buFont typeface="Wingdings" pitchFamily="2" charset="2"/>
              <a:buChar char="§"/>
            </a:pPr>
            <a:endParaRPr lang="en-GB" sz="2000" b="1" i="1" dirty="0">
              <a:solidFill>
                <a:schemeClr val="tx1"/>
              </a:solidFill>
            </a:endParaRPr>
          </a:p>
          <a:p>
            <a:pPr marL="457200" indent="-457200" algn="just">
              <a:buFont typeface="Wingdings" pitchFamily="2" charset="2"/>
              <a:buChar char="§"/>
            </a:pPr>
            <a:endParaRPr lang="en-GB" sz="2000" b="1" i="1" dirty="0">
              <a:solidFill>
                <a:schemeClr val="tx1"/>
              </a:solidFill>
            </a:endParaRPr>
          </a:p>
          <a:p>
            <a:pPr marL="457200" indent="-457200" algn="just">
              <a:buFont typeface="Wingdings" pitchFamily="2" charset="2"/>
              <a:buChar char="§"/>
            </a:pPr>
            <a:endParaRPr lang="en-GB" sz="2000" b="1" i="1" dirty="0">
              <a:solidFill>
                <a:schemeClr val="tx1"/>
              </a:solidFill>
            </a:endParaRPr>
          </a:p>
          <a:p>
            <a:pPr marL="457200" indent="-457200" algn="just">
              <a:buFont typeface="Wingdings" pitchFamily="2" charset="2"/>
              <a:buChar char="§"/>
            </a:pPr>
            <a:endParaRPr lang="en-GB" sz="2000" b="1" i="1" dirty="0">
              <a:solidFill>
                <a:schemeClr val="tx1"/>
              </a:solidFill>
            </a:endParaRPr>
          </a:p>
          <a:p>
            <a:pPr marL="457200" indent="-457200" algn="just">
              <a:buFont typeface="Wingdings" pitchFamily="2" charset="2"/>
              <a:buChar char="§"/>
            </a:pPr>
            <a:endParaRPr lang="en-GB" sz="2000" b="1" i="1" dirty="0">
              <a:solidFill>
                <a:schemeClr val="tx1"/>
              </a:solidFill>
            </a:endParaRPr>
          </a:p>
          <a:p>
            <a:pPr marL="457200" indent="-457200" algn="just">
              <a:buFont typeface="Wingdings" pitchFamily="2" charset="2"/>
              <a:buChar char="§"/>
            </a:pPr>
            <a:endParaRPr lang="en-GB" sz="2000" dirty="0">
              <a:solidFill>
                <a:schemeClr val="tx1"/>
              </a:solidFill>
            </a:endParaRPr>
          </a:p>
          <a:p>
            <a:pPr marL="457200" indent="-457200"/>
            <a:r>
              <a:rPr lang="en-US" sz="2000" b="1" dirty="0">
                <a:solidFill>
                  <a:schemeClr val="tx1"/>
                </a:solidFill>
              </a:rPr>
              <a:t>Figure 79: The schematic of a shell-and-tube heat exchanger (one-shell pass and one-tube pass) </a:t>
            </a:r>
            <a:endParaRPr lang="en-GB" sz="2000" dirty="0">
              <a:solidFill>
                <a:schemeClr val="tx1"/>
              </a:solidFill>
            </a:endParaRPr>
          </a:p>
          <a:p>
            <a:pPr marL="457200" indent="-457200" algn="just">
              <a:buFont typeface="Wingdings" pitchFamily="2" charset="2"/>
              <a:buChar char="§"/>
            </a:pPr>
            <a:r>
              <a:rPr lang="en-GB" sz="2000" dirty="0">
                <a:solidFill>
                  <a:schemeClr val="tx1"/>
                </a:solidFill>
              </a:rPr>
              <a:t>The Shell-and-tube heat exchangers contain a large number of tubes packed in a shell with their axes parallel to that of the shell. </a:t>
            </a:r>
            <a:endParaRPr lang="en-US" sz="2000" dirty="0">
              <a:solidFill>
                <a:schemeClr val="tx1"/>
              </a:solidFill>
            </a:endParaRPr>
          </a:p>
          <a:p>
            <a:pPr marL="457200" indent="-457200" algn="just"/>
            <a:endParaRPr lang="en-GB" sz="2000" dirty="0">
              <a:solidFill>
                <a:schemeClr val="tx1"/>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a:solidFill>
                  <a:srgbClr val="002060"/>
                </a:solidFill>
                <a:latin typeface="Times New Roman" pitchFamily="18" charset="0"/>
                <a:cs typeface="Times New Roman" pitchFamily="18" charset="0"/>
              </a:rPr>
              <a:t>PROF. F.K. FORSON; ME 366 LECTURE 8</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1162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14018" name="Picture 9" descr="fig 5-3.jpg"/>
          <p:cNvPicPr>
            <a:picLocks noChangeAspect="1" noChangeArrowheads="1"/>
          </p:cNvPicPr>
          <p:nvPr/>
        </p:nvPicPr>
        <p:blipFill>
          <a:blip r:embed="rId3">
            <a:lum bright="-20000" contrast="40000"/>
          </a:blip>
          <a:srcRect/>
          <a:stretch>
            <a:fillRect/>
          </a:stretch>
        </p:blipFill>
        <p:spPr bwMode="auto">
          <a:xfrm>
            <a:off x="152400" y="990600"/>
            <a:ext cx="8839200" cy="3429000"/>
          </a:xfrm>
          <a:prstGeom prst="rect">
            <a:avLst/>
          </a:prstGeom>
          <a:noFill/>
          <a:ln w="9525">
            <a:noFill/>
            <a:miter lim="800000"/>
            <a:headEnd/>
            <a:tailEnd/>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1"/>
            <a:ext cx="8534400" cy="533400"/>
          </a:xfrm>
        </p:spPr>
        <p:txBody>
          <a:bodyPr>
            <a:normAutofit fontScale="90000"/>
          </a:bodyPr>
          <a:lstStyle/>
          <a:p>
            <a:r>
              <a:rPr lang="en-US" sz="2400" b="1" dirty="0">
                <a:solidFill>
                  <a:srgbClr val="FF0000"/>
                </a:solidFill>
                <a:latin typeface="Arial Black" pitchFamily="34" charset="0"/>
              </a:rPr>
              <a:t>Worked Example 6.5: </a:t>
            </a:r>
            <a:r>
              <a:rPr lang="en-GB" sz="2400" b="1" dirty="0">
                <a:solidFill>
                  <a:srgbClr val="FF0000"/>
                </a:solidFill>
                <a:latin typeface="Arial Black" pitchFamily="34" charset="0"/>
              </a:rPr>
              <a:t>Single-pass multiple tubes counter-flow shell-and-tube heat exchanger</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304800" y="762000"/>
            <a:ext cx="8382000" cy="5638800"/>
          </a:xfrm>
        </p:spPr>
        <p:txBody>
          <a:bodyPr>
            <a:normAutofit/>
          </a:bodyPr>
          <a:lstStyle/>
          <a:p>
            <a:pPr marL="457200" indent="-457200" algn="just"/>
            <a:r>
              <a:rPr lang="en-GB" sz="2000" dirty="0">
                <a:solidFill>
                  <a:schemeClr val="tx1"/>
                </a:solidFill>
              </a:rPr>
              <a:t>But :</a:t>
            </a:r>
          </a:p>
          <a:p>
            <a:pPr marL="457200" indent="-457200" algn="just"/>
            <a:endParaRPr lang="en-GB" sz="2000" dirty="0">
              <a:solidFill>
                <a:schemeClr val="tx1"/>
              </a:solidFill>
            </a:endParaRPr>
          </a:p>
          <a:p>
            <a:pPr marL="457200" indent="-457200" algn="just"/>
            <a:endParaRPr lang="en-GB" sz="2000" dirty="0">
              <a:solidFill>
                <a:schemeClr val="tx1"/>
              </a:solidFill>
            </a:endParaRPr>
          </a:p>
          <a:p>
            <a:pPr marL="457200" indent="-457200" algn="just"/>
            <a:r>
              <a:rPr lang="en-GB" sz="2000" dirty="0">
                <a:solidFill>
                  <a:schemeClr val="tx1"/>
                </a:solidFill>
              </a:rPr>
              <a:t>Ignoring the thickness of the tube and fouling effects, the overall heat transfer coefficient is computed by:</a:t>
            </a:r>
          </a:p>
          <a:p>
            <a:pPr marL="457200" indent="-457200" algn="just"/>
            <a:endParaRPr lang="en-GB" sz="2000" dirty="0"/>
          </a:p>
          <a:p>
            <a:pPr marL="457200" indent="-457200" algn="just"/>
            <a:endParaRPr lang="en-GB" sz="2000" dirty="0"/>
          </a:p>
          <a:p>
            <a:pPr marL="457200" indent="-457200" algn="just"/>
            <a:endParaRPr lang="en-GB" sz="2000" dirty="0"/>
          </a:p>
          <a:p>
            <a:pPr marL="457200" indent="-457200" algn="just"/>
            <a:endParaRPr lang="en-GB" sz="2000" dirty="0"/>
          </a:p>
          <a:p>
            <a:pPr marL="457200" indent="-457200" algn="just"/>
            <a:endParaRPr lang="en-GB" sz="2000" dirty="0"/>
          </a:p>
          <a:p>
            <a:pPr marL="457200" indent="-457200" algn="just"/>
            <a:endParaRPr lang="en-GB" sz="2000" dirty="0"/>
          </a:p>
          <a:p>
            <a:pPr marL="457200" indent="-457200" algn="just"/>
            <a:r>
              <a:rPr lang="en-GB" sz="2000" dirty="0">
                <a:solidFill>
                  <a:schemeClr val="tx1"/>
                </a:solidFill>
              </a:rPr>
              <a:t>There is the need to determine the heat capacity rates of the hot and cold fluids and identify the smaller one:</a:t>
            </a:r>
            <a:endParaRPr lang="en-US" sz="2000" dirty="0">
              <a:solidFill>
                <a:schemeClr val="tx1"/>
              </a:solidFill>
            </a:endParaRPr>
          </a:p>
          <a:p>
            <a:pPr marL="457200" indent="-457200" algn="just"/>
            <a:endParaRPr lang="en-US" sz="2000" dirty="0"/>
          </a:p>
          <a:p>
            <a:pPr marL="457200" indent="-457200" algn="just"/>
            <a:endParaRPr lang="en-US" sz="2000" dirty="0">
              <a:solidFill>
                <a:schemeClr val="tx1"/>
              </a:solidFill>
            </a:endParaRPr>
          </a:p>
          <a:p>
            <a:pPr marL="457200" indent="-457200" algn="just"/>
            <a:endParaRPr lang="en-US" sz="2000" dirty="0"/>
          </a:p>
          <a:p>
            <a:pPr marL="457200" indent="-457200" algn="just"/>
            <a:endParaRPr lang="en-US" sz="2000" dirty="0">
              <a:solidFill>
                <a:schemeClr val="tx1"/>
              </a:solidFill>
            </a:endParaRPr>
          </a:p>
          <a:p>
            <a:pPr marL="457200" indent="-457200" algn="just"/>
            <a:endParaRPr lang="en-GB" sz="2000" b="1" i="1" dirty="0">
              <a:solidFill>
                <a:schemeClr val="tx1"/>
              </a:solidFill>
            </a:endParaRPr>
          </a:p>
          <a:p>
            <a:pPr marL="457200" indent="-457200" algn="just"/>
            <a:endParaRPr lang="en-US" sz="2000" dirty="0">
              <a:solidFill>
                <a:schemeClr val="tx1"/>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a:solidFill>
                  <a:srgbClr val="002060"/>
                </a:solidFill>
                <a:latin typeface="Times New Roman" pitchFamily="18" charset="0"/>
                <a:cs typeface="Times New Roman" pitchFamily="18" charset="0"/>
              </a:rPr>
              <a:t>PROF. F.K. FORSON; ME 366 LECTURE 9</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74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744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25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25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1"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3"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5"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075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0760"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4312"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635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737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7376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7376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7683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76840"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76842"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7888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78885" name="Object 5"/>
          <p:cNvGraphicFramePr>
            <a:graphicFrameLocks noChangeAspect="1"/>
          </p:cNvGraphicFramePr>
          <p:nvPr/>
        </p:nvGraphicFramePr>
        <p:xfrm>
          <a:off x="1295400" y="990600"/>
          <a:ext cx="6400800" cy="685800"/>
        </p:xfrm>
        <a:graphic>
          <a:graphicData uri="http://schemas.openxmlformats.org/presentationml/2006/ole">
            <mc:AlternateContent xmlns:mc="http://schemas.openxmlformats.org/markup-compatibility/2006">
              <mc:Choice xmlns:v="urn:schemas-microsoft-com:vml" Requires="v">
                <p:oleObj name="Equation" r:id="rId3" imgW="4114800" imgH="406400" progId="Equation.3">
                  <p:embed/>
                </p:oleObj>
              </mc:Choice>
              <mc:Fallback>
                <p:oleObj name="Equation" r:id="rId3" imgW="4114800" imgH="406400" progId="Equation.3">
                  <p:embed/>
                  <p:pic>
                    <p:nvPicPr>
                      <p:cNvPr id="378885"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990600"/>
                        <a:ext cx="6400800"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888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78887" name="Object 7"/>
          <p:cNvGraphicFramePr>
            <a:graphicFrameLocks noChangeAspect="1"/>
          </p:cNvGraphicFramePr>
          <p:nvPr/>
        </p:nvGraphicFramePr>
        <p:xfrm>
          <a:off x="1371600" y="2438400"/>
          <a:ext cx="4038600" cy="2209800"/>
        </p:xfrm>
        <a:graphic>
          <a:graphicData uri="http://schemas.openxmlformats.org/presentationml/2006/ole">
            <mc:AlternateContent xmlns:mc="http://schemas.openxmlformats.org/markup-compatibility/2006">
              <mc:Choice xmlns:v="urn:schemas-microsoft-com:vml" Requires="v">
                <p:oleObj name="Equation" r:id="rId5" imgW="2247900" imgH="1371600" progId="Equation.3">
                  <p:embed/>
                </p:oleObj>
              </mc:Choice>
              <mc:Fallback>
                <p:oleObj name="Equation" r:id="rId5" imgW="2247900" imgH="1371600" progId="Equation.3">
                  <p:embed/>
                  <p:pic>
                    <p:nvPicPr>
                      <p:cNvPr id="378887"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2438400"/>
                        <a:ext cx="4038600" cy="220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8889" name="Rectangle 9"/>
          <p:cNvSpPr>
            <a:spLocks noChangeArrowheads="1"/>
          </p:cNvSpPr>
          <p:nvPr/>
        </p:nvSpPr>
        <p:spPr bwMode="auto">
          <a:xfrm>
            <a:off x="0" y="13716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78891"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78890" name="Object 10"/>
          <p:cNvGraphicFramePr>
            <a:graphicFrameLocks noChangeAspect="1"/>
          </p:cNvGraphicFramePr>
          <p:nvPr/>
        </p:nvGraphicFramePr>
        <p:xfrm>
          <a:off x="1219200" y="5410200"/>
          <a:ext cx="5105400" cy="762000"/>
        </p:xfrm>
        <a:graphic>
          <a:graphicData uri="http://schemas.openxmlformats.org/presentationml/2006/ole">
            <mc:AlternateContent xmlns:mc="http://schemas.openxmlformats.org/markup-compatibility/2006">
              <mc:Choice xmlns:v="urn:schemas-microsoft-com:vml" Requires="v">
                <p:oleObj name="Equation" r:id="rId7" imgW="3175000" imgH="482600" progId="Equation.3">
                  <p:embed/>
                </p:oleObj>
              </mc:Choice>
              <mc:Fallback>
                <p:oleObj name="Equation" r:id="rId7" imgW="3175000" imgH="482600" progId="Equation.3">
                  <p:embed/>
                  <p:pic>
                    <p:nvPicPr>
                      <p:cNvPr id="37889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200" y="5410200"/>
                        <a:ext cx="51054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1"/>
            <a:ext cx="8534400" cy="533400"/>
          </a:xfrm>
        </p:spPr>
        <p:txBody>
          <a:bodyPr>
            <a:normAutofit fontScale="90000"/>
          </a:bodyPr>
          <a:lstStyle/>
          <a:p>
            <a:r>
              <a:rPr lang="en-US" sz="2400" b="1" dirty="0">
                <a:solidFill>
                  <a:srgbClr val="FF0000"/>
                </a:solidFill>
                <a:latin typeface="Arial Black" pitchFamily="34" charset="0"/>
              </a:rPr>
              <a:t>Worked Example 6.5: </a:t>
            </a:r>
            <a:r>
              <a:rPr lang="en-GB" sz="2400" b="1" dirty="0">
                <a:solidFill>
                  <a:srgbClr val="FF0000"/>
                </a:solidFill>
                <a:latin typeface="Arial Black" pitchFamily="34" charset="0"/>
              </a:rPr>
              <a:t>Single-pass multiple tubes counter-flow shell-and-tube heat exchanger</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304800" y="762000"/>
            <a:ext cx="8382000" cy="5638800"/>
          </a:xfrm>
        </p:spPr>
        <p:txBody>
          <a:bodyPr>
            <a:normAutofit/>
          </a:bodyPr>
          <a:lstStyle/>
          <a:p>
            <a:pPr algn="l"/>
            <a:r>
              <a:rPr lang="en-GB" sz="2000" dirty="0">
                <a:solidFill>
                  <a:schemeClr val="tx1"/>
                </a:solidFill>
              </a:rPr>
              <a:t>Therefore,                                                          and</a:t>
            </a:r>
          </a:p>
          <a:p>
            <a:pPr algn="l"/>
            <a:endParaRPr lang="en-GB" sz="2000" dirty="0"/>
          </a:p>
          <a:p>
            <a:pPr algn="l"/>
            <a:r>
              <a:rPr lang="en-GB" sz="2000" dirty="0">
                <a:solidFill>
                  <a:schemeClr val="tx1"/>
                </a:solidFill>
              </a:rPr>
              <a:t>Then, the maximum heat transfer rate is determined to be:</a:t>
            </a:r>
            <a:endParaRPr lang="en-US" sz="2000" dirty="0">
              <a:solidFill>
                <a:schemeClr val="tx1"/>
              </a:solidFill>
            </a:endParaRPr>
          </a:p>
          <a:p>
            <a:pPr algn="l"/>
            <a:endParaRPr lang="en-GB" sz="2000" dirty="0"/>
          </a:p>
          <a:p>
            <a:pPr algn="l"/>
            <a:endParaRPr lang="en-US" sz="2000" dirty="0"/>
          </a:p>
          <a:p>
            <a:pPr marL="457200" indent="-457200" algn="just"/>
            <a:endParaRPr lang="en-GB" sz="2000" dirty="0">
              <a:solidFill>
                <a:schemeClr val="tx1"/>
              </a:solidFill>
            </a:endParaRPr>
          </a:p>
          <a:p>
            <a:pPr marL="457200" indent="-457200" algn="just"/>
            <a:r>
              <a:rPr lang="en-GB" sz="2000" dirty="0">
                <a:solidFill>
                  <a:schemeClr val="tx1"/>
                </a:solidFill>
              </a:rPr>
              <a:t>The heat transfer surface area is:</a:t>
            </a:r>
          </a:p>
          <a:p>
            <a:pPr marL="457200" indent="-457200" algn="just"/>
            <a:endParaRPr lang="en-GB" sz="2000" dirty="0"/>
          </a:p>
          <a:p>
            <a:pPr marL="457200" indent="-457200" algn="just"/>
            <a:endParaRPr lang="en-GB" sz="2000" dirty="0"/>
          </a:p>
          <a:p>
            <a:pPr marL="457200" indent="-457200" algn="just"/>
            <a:r>
              <a:rPr lang="en-GB" sz="2000" dirty="0">
                <a:solidFill>
                  <a:schemeClr val="tx1"/>
                </a:solidFill>
              </a:rPr>
              <a:t>Then, the NTU of this heat exchanger becomes:</a:t>
            </a:r>
          </a:p>
          <a:p>
            <a:pPr marL="457200" indent="-457200" algn="just"/>
            <a:endParaRPr lang="en-GB" sz="2000" dirty="0">
              <a:solidFill>
                <a:schemeClr val="tx1"/>
              </a:solidFill>
            </a:endParaRPr>
          </a:p>
          <a:p>
            <a:pPr marL="457200" indent="-457200" algn="just"/>
            <a:endParaRPr lang="en-GB" sz="2000" dirty="0">
              <a:solidFill>
                <a:schemeClr val="tx1"/>
              </a:solidFill>
            </a:endParaRPr>
          </a:p>
          <a:p>
            <a:pPr marL="457200" indent="-457200" algn="just"/>
            <a:endParaRPr lang="en-GB" sz="2000" dirty="0">
              <a:solidFill>
                <a:schemeClr val="tx1"/>
              </a:solidFill>
            </a:endParaRPr>
          </a:p>
          <a:p>
            <a:pPr marL="457200" indent="-457200" algn="just"/>
            <a:r>
              <a:rPr lang="en-GB" sz="2000" dirty="0">
                <a:solidFill>
                  <a:schemeClr val="tx1"/>
                </a:solidFill>
              </a:rPr>
              <a:t>The effectiveness of this heat exchanger corresponding to </a:t>
            </a:r>
            <a:r>
              <a:rPr lang="en-GB" sz="2000" i="1" dirty="0">
                <a:solidFill>
                  <a:schemeClr val="tx1"/>
                </a:solidFill>
              </a:rPr>
              <a:t>C</a:t>
            </a:r>
            <a:r>
              <a:rPr lang="en-GB" sz="2000" dirty="0">
                <a:solidFill>
                  <a:schemeClr val="tx1"/>
                </a:solidFill>
              </a:rPr>
              <a:t> = 0.543 and NTU = 1.1 is determined from Figure 91 (b) to be: </a:t>
            </a:r>
            <a:r>
              <a:rPr lang="en-GB" sz="2000" b="1" dirty="0">
                <a:solidFill>
                  <a:schemeClr val="tx1"/>
                </a:solidFill>
              </a:rPr>
              <a:t>ε = 0.59 (59 %)</a:t>
            </a:r>
            <a:endParaRPr lang="en-US" sz="2000" b="1" dirty="0">
              <a:solidFill>
                <a:schemeClr val="tx1"/>
              </a:solidFill>
            </a:endParaRPr>
          </a:p>
          <a:p>
            <a:pPr marL="457200" indent="-457200" algn="just"/>
            <a:endParaRPr lang="en-US" sz="2000" dirty="0">
              <a:solidFill>
                <a:schemeClr val="tx1"/>
              </a:solidFill>
            </a:endParaRPr>
          </a:p>
          <a:p>
            <a:pPr marL="457200" indent="-457200" algn="just"/>
            <a:endParaRPr lang="en-US" sz="2000" dirty="0">
              <a:solidFill>
                <a:schemeClr val="tx1"/>
              </a:solidFill>
            </a:endParaRPr>
          </a:p>
          <a:p>
            <a:pPr marL="457200" indent="-457200" algn="just"/>
            <a:endParaRPr lang="en-US" sz="2000" dirty="0"/>
          </a:p>
          <a:p>
            <a:pPr marL="457200" indent="-457200" algn="just"/>
            <a:endParaRPr lang="en-GB" sz="2000" dirty="0">
              <a:solidFill>
                <a:schemeClr val="tx1"/>
              </a:solidFill>
            </a:endParaRPr>
          </a:p>
          <a:p>
            <a:pPr marL="457200" indent="-457200" algn="just"/>
            <a:endParaRPr lang="en-GB" sz="2000" dirty="0"/>
          </a:p>
          <a:p>
            <a:pPr marL="457200" indent="-457200" algn="just"/>
            <a:endParaRPr lang="en-GB" sz="2000" dirty="0"/>
          </a:p>
          <a:p>
            <a:pPr marL="457200" indent="-457200" algn="just"/>
            <a:endParaRPr lang="en-GB" sz="2000" dirty="0"/>
          </a:p>
          <a:p>
            <a:pPr marL="457200" indent="-457200" algn="just"/>
            <a:endParaRPr lang="en-GB" sz="2000" dirty="0"/>
          </a:p>
          <a:p>
            <a:pPr marL="457200" indent="-457200" algn="just"/>
            <a:endParaRPr lang="en-GB" sz="2000" dirty="0"/>
          </a:p>
          <a:p>
            <a:pPr marL="457200" indent="-457200" algn="just"/>
            <a:endParaRPr lang="en-GB" sz="2000" dirty="0"/>
          </a:p>
          <a:p>
            <a:pPr marL="457200" indent="-457200" algn="just"/>
            <a:endParaRPr lang="en-US" sz="2000" dirty="0"/>
          </a:p>
          <a:p>
            <a:pPr marL="457200" indent="-457200" algn="just"/>
            <a:endParaRPr lang="en-US" sz="2000" dirty="0">
              <a:solidFill>
                <a:schemeClr val="tx1"/>
              </a:solidFill>
            </a:endParaRPr>
          </a:p>
          <a:p>
            <a:pPr marL="457200" indent="-457200" algn="just"/>
            <a:endParaRPr lang="en-US" sz="2000" dirty="0"/>
          </a:p>
          <a:p>
            <a:pPr marL="457200" indent="-457200" algn="just"/>
            <a:endParaRPr lang="en-US" sz="2000" dirty="0">
              <a:solidFill>
                <a:schemeClr val="tx1"/>
              </a:solidFill>
            </a:endParaRPr>
          </a:p>
          <a:p>
            <a:pPr marL="457200" indent="-457200" algn="just"/>
            <a:endParaRPr lang="en-GB" sz="2000" b="1" i="1" dirty="0">
              <a:solidFill>
                <a:schemeClr val="tx1"/>
              </a:solidFill>
            </a:endParaRPr>
          </a:p>
          <a:p>
            <a:pPr marL="457200" indent="-457200" algn="just"/>
            <a:endParaRPr lang="en-US" sz="2000" dirty="0">
              <a:solidFill>
                <a:schemeClr val="tx1"/>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a:solidFill>
                  <a:srgbClr val="002060"/>
                </a:solidFill>
                <a:latin typeface="Times New Roman" pitchFamily="18" charset="0"/>
                <a:cs typeface="Times New Roman" pitchFamily="18" charset="0"/>
              </a:rPr>
              <a:t>PROF. F.K. FORSON; ME 366 LECTURE 9</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74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744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25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25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1"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3"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5"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075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0760"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4312"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635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737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7376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7376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7683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76840"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76842"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7888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7888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78889" name="Rectangle 9"/>
          <p:cNvSpPr>
            <a:spLocks noChangeArrowheads="1"/>
          </p:cNvSpPr>
          <p:nvPr/>
        </p:nvSpPr>
        <p:spPr bwMode="auto">
          <a:xfrm>
            <a:off x="0" y="13716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78891"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8093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80933" name="Object 5"/>
          <p:cNvGraphicFramePr>
            <a:graphicFrameLocks noChangeAspect="1"/>
          </p:cNvGraphicFramePr>
          <p:nvPr/>
        </p:nvGraphicFramePr>
        <p:xfrm>
          <a:off x="1905000" y="838200"/>
          <a:ext cx="2819400" cy="381000"/>
        </p:xfrm>
        <a:graphic>
          <a:graphicData uri="http://schemas.openxmlformats.org/presentationml/2006/ole">
            <mc:AlternateContent xmlns:mc="http://schemas.openxmlformats.org/markup-compatibility/2006">
              <mc:Choice xmlns:v="urn:schemas-microsoft-com:vml" Requires="v">
                <p:oleObj name="Equation" r:id="rId3" imgW="1549400" imgH="228600" progId="Equation.3">
                  <p:embed/>
                </p:oleObj>
              </mc:Choice>
              <mc:Fallback>
                <p:oleObj name="Equation" r:id="rId3" imgW="1549400" imgH="228600" progId="Equation.3">
                  <p:embed/>
                  <p:pic>
                    <p:nvPicPr>
                      <p:cNvPr id="380933"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838200"/>
                        <a:ext cx="28194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093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80935" name="Object 7"/>
          <p:cNvGraphicFramePr>
            <a:graphicFrameLocks noChangeAspect="1"/>
          </p:cNvGraphicFramePr>
          <p:nvPr/>
        </p:nvGraphicFramePr>
        <p:xfrm>
          <a:off x="5334000" y="762000"/>
          <a:ext cx="2209800" cy="609600"/>
        </p:xfrm>
        <a:graphic>
          <a:graphicData uri="http://schemas.openxmlformats.org/presentationml/2006/ole">
            <mc:AlternateContent xmlns:mc="http://schemas.openxmlformats.org/markup-compatibility/2006">
              <mc:Choice xmlns:v="urn:schemas-microsoft-com:vml" Requires="v">
                <p:oleObj name="Equation" r:id="rId5" imgW="1651000" imgH="444500" progId="Equation.3">
                  <p:embed/>
                </p:oleObj>
              </mc:Choice>
              <mc:Fallback>
                <p:oleObj name="Equation" r:id="rId5" imgW="1651000" imgH="444500" progId="Equation.3">
                  <p:embed/>
                  <p:pic>
                    <p:nvPicPr>
                      <p:cNvPr id="380935"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0" y="762000"/>
                        <a:ext cx="22098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093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80937" name="Object 9"/>
          <p:cNvGraphicFramePr>
            <a:graphicFrameLocks noChangeAspect="1"/>
          </p:cNvGraphicFramePr>
          <p:nvPr/>
        </p:nvGraphicFramePr>
        <p:xfrm>
          <a:off x="914400" y="1981200"/>
          <a:ext cx="4572000" cy="762000"/>
        </p:xfrm>
        <a:graphic>
          <a:graphicData uri="http://schemas.openxmlformats.org/presentationml/2006/ole">
            <mc:AlternateContent xmlns:mc="http://schemas.openxmlformats.org/markup-compatibility/2006">
              <mc:Choice xmlns:v="urn:schemas-microsoft-com:vml" Requires="v">
                <p:oleObj name="Equation" r:id="rId7" imgW="2794000" imgH="482600" progId="Equation.3">
                  <p:embed/>
                </p:oleObj>
              </mc:Choice>
              <mc:Fallback>
                <p:oleObj name="Equation" r:id="rId7" imgW="2794000" imgH="482600" progId="Equation.3">
                  <p:embed/>
                  <p:pic>
                    <p:nvPicPr>
                      <p:cNvPr id="380937"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400" y="1981200"/>
                        <a:ext cx="45720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0940"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80939" name="Object 11"/>
          <p:cNvGraphicFramePr>
            <a:graphicFrameLocks noChangeAspect="1"/>
          </p:cNvGraphicFramePr>
          <p:nvPr/>
        </p:nvGraphicFramePr>
        <p:xfrm>
          <a:off x="1143000" y="3429000"/>
          <a:ext cx="5562600" cy="457200"/>
        </p:xfrm>
        <a:graphic>
          <a:graphicData uri="http://schemas.openxmlformats.org/presentationml/2006/ole">
            <mc:AlternateContent xmlns:mc="http://schemas.openxmlformats.org/markup-compatibility/2006">
              <mc:Choice xmlns:v="urn:schemas-microsoft-com:vml" Requires="v">
                <p:oleObj name="Equation" r:id="rId9" imgW="2870200" imgH="228600" progId="Equation.3">
                  <p:embed/>
                </p:oleObj>
              </mc:Choice>
              <mc:Fallback>
                <p:oleObj name="Equation" r:id="rId9" imgW="2870200" imgH="228600" progId="Equation.3">
                  <p:embed/>
                  <p:pic>
                    <p:nvPicPr>
                      <p:cNvPr id="380939"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43000" y="3429000"/>
                        <a:ext cx="55626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0942" name="Rectangle 1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80941" name="Object 13"/>
          <p:cNvGraphicFramePr>
            <a:graphicFrameLocks noChangeAspect="1"/>
          </p:cNvGraphicFramePr>
          <p:nvPr/>
        </p:nvGraphicFramePr>
        <p:xfrm>
          <a:off x="838200" y="4495800"/>
          <a:ext cx="4572000" cy="762000"/>
        </p:xfrm>
        <a:graphic>
          <a:graphicData uri="http://schemas.openxmlformats.org/presentationml/2006/ole">
            <mc:AlternateContent xmlns:mc="http://schemas.openxmlformats.org/markup-compatibility/2006">
              <mc:Choice xmlns:v="urn:schemas-microsoft-com:vml" Requires="v">
                <p:oleObj name="Equation" r:id="rId11" imgW="3048000" imgH="457200" progId="Equation.3">
                  <p:embed/>
                </p:oleObj>
              </mc:Choice>
              <mc:Fallback>
                <p:oleObj name="Equation" r:id="rId11" imgW="3048000" imgH="457200" progId="Equation.3">
                  <p:embed/>
                  <p:pic>
                    <p:nvPicPr>
                      <p:cNvPr id="380941"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8200" y="4495800"/>
                        <a:ext cx="45720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1"/>
            <a:ext cx="8534400" cy="533400"/>
          </a:xfrm>
        </p:spPr>
        <p:txBody>
          <a:bodyPr>
            <a:normAutofit fontScale="90000"/>
          </a:bodyPr>
          <a:lstStyle/>
          <a:p>
            <a:r>
              <a:rPr lang="en-US" sz="2400" b="1" dirty="0">
                <a:solidFill>
                  <a:srgbClr val="FF0000"/>
                </a:solidFill>
                <a:latin typeface="Arial Black" pitchFamily="34" charset="0"/>
              </a:rPr>
              <a:t>Worked Example 6.5: </a:t>
            </a:r>
            <a:r>
              <a:rPr lang="en-GB" sz="2400" b="1" dirty="0">
                <a:solidFill>
                  <a:srgbClr val="FF0000"/>
                </a:solidFill>
                <a:latin typeface="Arial Black" pitchFamily="34" charset="0"/>
              </a:rPr>
              <a:t>Single-pass multiple tubes counter-flow shell-and-tube heat exchanger</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304800" y="762000"/>
            <a:ext cx="8382000" cy="5638800"/>
          </a:xfrm>
        </p:spPr>
        <p:txBody>
          <a:bodyPr>
            <a:normAutofit/>
          </a:bodyPr>
          <a:lstStyle/>
          <a:p>
            <a:pPr algn="l"/>
            <a:r>
              <a:rPr lang="en-GB" sz="2000" b="1" i="1" dirty="0">
                <a:solidFill>
                  <a:schemeClr val="tx2"/>
                </a:solidFill>
              </a:rPr>
              <a:t>Alternatively, the effectiveness could be determined more accurately from the second relation in Table 14 as 0.588 (58.8 %). </a:t>
            </a:r>
          </a:p>
          <a:p>
            <a:pPr algn="l"/>
            <a:endParaRPr lang="en-GB" sz="2000" dirty="0">
              <a:solidFill>
                <a:schemeClr val="tx1"/>
              </a:solidFill>
            </a:endParaRPr>
          </a:p>
          <a:p>
            <a:pPr algn="l"/>
            <a:r>
              <a:rPr lang="en-GB" sz="2000" dirty="0">
                <a:solidFill>
                  <a:schemeClr val="tx1"/>
                </a:solidFill>
              </a:rPr>
              <a:t>Then the actual rate of heat transfer becomes:</a:t>
            </a:r>
          </a:p>
          <a:p>
            <a:pPr algn="l"/>
            <a:endParaRPr lang="en-GB" sz="2000" dirty="0">
              <a:solidFill>
                <a:schemeClr val="tx1"/>
              </a:solidFill>
            </a:endParaRPr>
          </a:p>
          <a:p>
            <a:pPr algn="l"/>
            <a:endParaRPr lang="en-GB" sz="2000" dirty="0">
              <a:solidFill>
                <a:schemeClr val="tx1"/>
              </a:solidFill>
            </a:endParaRPr>
          </a:p>
          <a:p>
            <a:pPr algn="l"/>
            <a:endParaRPr lang="en-GB" sz="2000" dirty="0">
              <a:solidFill>
                <a:schemeClr val="tx1"/>
              </a:solidFill>
            </a:endParaRPr>
          </a:p>
          <a:p>
            <a:pPr algn="l"/>
            <a:r>
              <a:rPr lang="en-GB" sz="2000" dirty="0">
                <a:solidFill>
                  <a:schemeClr val="tx1"/>
                </a:solidFill>
              </a:rPr>
              <a:t>Finally, the outlet temperature of the oil which is the hot fluid stream is determined to be:</a:t>
            </a:r>
            <a:endParaRPr lang="en-US" sz="2000" dirty="0">
              <a:solidFill>
                <a:schemeClr val="tx1"/>
              </a:solidFill>
            </a:endParaRPr>
          </a:p>
          <a:p>
            <a:pPr algn="l"/>
            <a:endParaRPr lang="en-GB" sz="2000" dirty="0"/>
          </a:p>
          <a:p>
            <a:pPr algn="l"/>
            <a:endParaRPr lang="en-GB" sz="2000" dirty="0"/>
          </a:p>
          <a:p>
            <a:pPr marL="457200" indent="-457200" algn="just"/>
            <a:endParaRPr lang="en-US" sz="2000" dirty="0">
              <a:solidFill>
                <a:schemeClr val="tx1"/>
              </a:solidFill>
            </a:endParaRPr>
          </a:p>
          <a:p>
            <a:pPr marL="457200" indent="-457200" algn="just"/>
            <a:endParaRPr lang="en-US" sz="2000" dirty="0">
              <a:solidFill>
                <a:schemeClr val="tx1"/>
              </a:solidFill>
            </a:endParaRPr>
          </a:p>
          <a:p>
            <a:pPr marL="457200" indent="-457200" algn="just"/>
            <a:endParaRPr lang="en-US" sz="2000" dirty="0"/>
          </a:p>
          <a:p>
            <a:pPr marL="457200" indent="-457200" algn="just"/>
            <a:endParaRPr lang="en-GB" sz="2000" dirty="0">
              <a:solidFill>
                <a:schemeClr val="tx1"/>
              </a:solidFill>
            </a:endParaRPr>
          </a:p>
          <a:p>
            <a:pPr marL="457200" indent="-457200" algn="just"/>
            <a:endParaRPr lang="en-GB" sz="2000" dirty="0"/>
          </a:p>
          <a:p>
            <a:pPr marL="457200" indent="-457200" algn="just"/>
            <a:endParaRPr lang="en-GB" sz="2000" dirty="0"/>
          </a:p>
          <a:p>
            <a:pPr marL="457200" indent="-457200" algn="just"/>
            <a:endParaRPr lang="en-GB" sz="2000" dirty="0"/>
          </a:p>
          <a:p>
            <a:pPr marL="457200" indent="-457200" algn="just"/>
            <a:endParaRPr lang="en-GB" sz="2000" dirty="0"/>
          </a:p>
          <a:p>
            <a:pPr marL="457200" indent="-457200" algn="just"/>
            <a:endParaRPr lang="en-GB" sz="2000" dirty="0"/>
          </a:p>
          <a:p>
            <a:pPr marL="457200" indent="-457200" algn="just"/>
            <a:endParaRPr lang="en-GB" sz="2000" dirty="0"/>
          </a:p>
          <a:p>
            <a:pPr marL="457200" indent="-457200" algn="just"/>
            <a:endParaRPr lang="en-US" sz="2000" dirty="0"/>
          </a:p>
          <a:p>
            <a:pPr marL="457200" indent="-457200" algn="just"/>
            <a:endParaRPr lang="en-US" sz="2000" dirty="0">
              <a:solidFill>
                <a:schemeClr val="tx1"/>
              </a:solidFill>
            </a:endParaRPr>
          </a:p>
          <a:p>
            <a:pPr marL="457200" indent="-457200" algn="just"/>
            <a:endParaRPr lang="en-US" sz="2000" dirty="0"/>
          </a:p>
          <a:p>
            <a:pPr marL="457200" indent="-457200" algn="just"/>
            <a:endParaRPr lang="en-US" sz="2000" dirty="0">
              <a:solidFill>
                <a:schemeClr val="tx1"/>
              </a:solidFill>
            </a:endParaRPr>
          </a:p>
          <a:p>
            <a:pPr marL="457200" indent="-457200" algn="just"/>
            <a:endParaRPr lang="en-GB" sz="2000" b="1" i="1" dirty="0">
              <a:solidFill>
                <a:schemeClr val="tx1"/>
              </a:solidFill>
            </a:endParaRPr>
          </a:p>
          <a:p>
            <a:pPr marL="457200" indent="-457200" algn="just"/>
            <a:endParaRPr lang="en-US" sz="2000" dirty="0">
              <a:solidFill>
                <a:schemeClr val="tx1"/>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a:solidFill>
                  <a:srgbClr val="002060"/>
                </a:solidFill>
                <a:latin typeface="Times New Roman" pitchFamily="18" charset="0"/>
                <a:cs typeface="Times New Roman" pitchFamily="18" charset="0"/>
              </a:rPr>
              <a:t>PROF. F.K. FORSON; ME 366 LECTURE 9</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74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744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25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25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66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1"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3"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715"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075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0760"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997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4312"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635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737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7376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7376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7683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76840"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76842"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7888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7888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78889" name="Rectangle 9"/>
          <p:cNvSpPr>
            <a:spLocks noChangeArrowheads="1"/>
          </p:cNvSpPr>
          <p:nvPr/>
        </p:nvSpPr>
        <p:spPr bwMode="auto">
          <a:xfrm>
            <a:off x="0" y="13716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78891"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8093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8093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8093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80940"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80942" name="Rectangle 1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8298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82983" name="Object 7"/>
          <p:cNvGraphicFramePr>
            <a:graphicFrameLocks noChangeAspect="1"/>
          </p:cNvGraphicFramePr>
          <p:nvPr/>
        </p:nvGraphicFramePr>
        <p:xfrm>
          <a:off x="914400" y="2286000"/>
          <a:ext cx="6705600" cy="533400"/>
        </p:xfrm>
        <a:graphic>
          <a:graphicData uri="http://schemas.openxmlformats.org/presentationml/2006/ole">
            <mc:AlternateContent xmlns:mc="http://schemas.openxmlformats.org/markup-compatibility/2006">
              <mc:Choice xmlns:v="urn:schemas-microsoft-com:vml" Requires="v">
                <p:oleObj name="Equation" r:id="rId3" imgW="2844800" imgH="241300" progId="Equation.3">
                  <p:embed/>
                </p:oleObj>
              </mc:Choice>
              <mc:Fallback>
                <p:oleObj name="Equation" r:id="rId3" imgW="2844800" imgH="241300" progId="Equation.3">
                  <p:embed/>
                  <p:pic>
                    <p:nvPicPr>
                      <p:cNvPr id="382983"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2286000"/>
                        <a:ext cx="6705600"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2986"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82985" name="Object 9"/>
          <p:cNvGraphicFramePr>
            <a:graphicFrameLocks noChangeAspect="1"/>
          </p:cNvGraphicFramePr>
          <p:nvPr/>
        </p:nvGraphicFramePr>
        <p:xfrm>
          <a:off x="381000" y="3810000"/>
          <a:ext cx="8229600" cy="1828800"/>
        </p:xfrm>
        <a:graphic>
          <a:graphicData uri="http://schemas.openxmlformats.org/presentationml/2006/ole">
            <mc:AlternateContent xmlns:mc="http://schemas.openxmlformats.org/markup-compatibility/2006">
              <mc:Choice xmlns:v="urn:schemas-microsoft-com:vml" Requires="v">
                <p:oleObj name="Equation" r:id="rId5" imgW="4279900" imgH="889000" progId="Equation.3">
                  <p:embed/>
                </p:oleObj>
              </mc:Choice>
              <mc:Fallback>
                <p:oleObj name="Equation" r:id="rId5" imgW="4279900" imgH="889000" progId="Equation.3">
                  <p:embed/>
                  <p:pic>
                    <p:nvPicPr>
                      <p:cNvPr id="382985"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3810000"/>
                        <a:ext cx="8229600" cy="182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828800"/>
          </a:xfrm>
        </p:spPr>
        <p:txBody>
          <a:bodyPr>
            <a:normAutofit/>
          </a:bodyPr>
          <a:lstStyle/>
          <a:p>
            <a:r>
              <a:rPr lang="en-US" sz="8800" b="1" i="1" dirty="0">
                <a:solidFill>
                  <a:schemeClr val="accent1"/>
                </a:solidFill>
              </a:rPr>
              <a:t>Lecture Ends</a:t>
            </a:r>
          </a:p>
        </p:txBody>
      </p:sp>
      <p:sp>
        <p:nvSpPr>
          <p:cNvPr id="3" name="Content Placeholder 2"/>
          <p:cNvSpPr>
            <a:spLocks noGrp="1"/>
          </p:cNvSpPr>
          <p:nvPr>
            <p:ph idx="1"/>
          </p:nvPr>
        </p:nvSpPr>
        <p:spPr>
          <a:xfrm>
            <a:off x="228600" y="2133601"/>
            <a:ext cx="8686800" cy="4587873"/>
          </a:xfrm>
        </p:spPr>
        <p:txBody>
          <a:bodyPr>
            <a:normAutofit/>
          </a:bodyPr>
          <a:lstStyle/>
          <a:p>
            <a:pPr algn="ctr">
              <a:buNone/>
            </a:pPr>
            <a:r>
              <a:rPr lang="en-GB" sz="8800" b="1" dirty="0">
                <a:solidFill>
                  <a:srgbClr val="FF0000"/>
                </a:solidFill>
              </a:rPr>
              <a:t>THANK YOU</a:t>
            </a:r>
          </a:p>
          <a:p>
            <a:pPr algn="ctr">
              <a:buNone/>
            </a:pPr>
            <a:r>
              <a:rPr lang="en-GB" sz="1800" b="1" dirty="0">
                <a:solidFill>
                  <a:srgbClr val="FF0000"/>
                </a:solidFill>
              </a:rPr>
              <a:t> </a:t>
            </a:r>
          </a:p>
          <a:p>
            <a:pPr algn="ctr">
              <a:buNone/>
            </a:pPr>
            <a:r>
              <a:rPr lang="en-GB" sz="8800" b="1" dirty="0">
                <a:solidFill>
                  <a:schemeClr val="accent1">
                    <a:lumMod val="50000"/>
                  </a:schemeClr>
                </a:solidFill>
              </a:rPr>
              <a:t>LUKE 19:13</a:t>
            </a:r>
            <a:endParaRPr lang="en-GB" sz="2400" b="1" dirty="0">
              <a:solidFill>
                <a:schemeClr val="accent1">
                  <a:lumMod val="50000"/>
                </a:schemeClr>
              </a:solidFill>
            </a:endParaRPr>
          </a:p>
          <a:p>
            <a:pPr algn="just">
              <a:buNone/>
            </a:pPr>
            <a:endParaRPr lang="en-GB" sz="2400" b="1" dirty="0"/>
          </a:p>
          <a:p>
            <a:pPr algn="just">
              <a:buNone/>
            </a:pPr>
            <a:endParaRPr lang="en-US" sz="2000" b="1" dirty="0"/>
          </a:p>
          <a:p>
            <a:pPr algn="just">
              <a:buNone/>
            </a:pPr>
            <a:endParaRPr lang="en-GB" sz="2400" b="1" dirty="0"/>
          </a:p>
        </p:txBody>
      </p:sp>
      <p:sp>
        <p:nvSpPr>
          <p:cNvPr id="4" name="Footer Placeholder 3"/>
          <p:cNvSpPr>
            <a:spLocks noGrp="1"/>
          </p:cNvSpPr>
          <p:nvPr>
            <p:ph type="ftr" sz="quarter" idx="11"/>
          </p:nvPr>
        </p:nvSpPr>
        <p:spPr/>
        <p:txBody>
          <a:bodyPr/>
          <a:lstStyle/>
          <a:p>
            <a:r>
              <a:rPr lang="fr-FR" b="1" i="1">
                <a:solidFill>
                  <a:schemeClr val="tx2"/>
                </a:solidFill>
              </a:rPr>
              <a:t>PROF. F.K. FORSON; ME 366 LECTURE 9</a:t>
            </a:r>
            <a:endParaRPr lang="en-US" b="1" i="1" dirty="0">
              <a:solidFill>
                <a:schemeClr val="tx2"/>
              </a:solidFill>
            </a:endParaRPr>
          </a:p>
        </p:txBody>
      </p:sp>
      <p:sp>
        <p:nvSpPr>
          <p:cNvPr id="655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554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554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066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06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0666"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1687"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1689"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1691"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201"/>
            <a:ext cx="7772400" cy="533400"/>
          </a:xfrm>
        </p:spPr>
        <p:txBody>
          <a:bodyPr>
            <a:normAutofit/>
          </a:bodyPr>
          <a:lstStyle/>
          <a:p>
            <a:r>
              <a:rPr lang="en-US" sz="2400" b="1" dirty="0">
                <a:solidFill>
                  <a:srgbClr val="FF0000"/>
                </a:solidFill>
                <a:latin typeface="Arial Black" pitchFamily="34" charset="0"/>
              </a:rPr>
              <a:t>SESSION 1-6.1: TYPES OF HEAT EXCHANGER</a:t>
            </a:r>
            <a:endParaRPr lang="en-US" sz="2400" b="1" i="1" dirty="0">
              <a:solidFill>
                <a:srgbClr val="FF0000"/>
              </a:solidFill>
              <a:latin typeface="Arial Black" pitchFamily="34" charset="0"/>
            </a:endParaRPr>
          </a:p>
        </p:txBody>
      </p:sp>
      <p:sp>
        <p:nvSpPr>
          <p:cNvPr id="3" name="Subtitle 2"/>
          <p:cNvSpPr>
            <a:spLocks noGrp="1"/>
          </p:cNvSpPr>
          <p:nvPr>
            <p:ph type="subTitle" idx="1"/>
          </p:nvPr>
        </p:nvSpPr>
        <p:spPr>
          <a:xfrm>
            <a:off x="152400" y="609600"/>
            <a:ext cx="8763000" cy="5791200"/>
          </a:xfrm>
        </p:spPr>
        <p:txBody>
          <a:bodyPr>
            <a:normAutofit/>
          </a:bodyPr>
          <a:lstStyle/>
          <a:p>
            <a:pPr marL="457200" indent="-457200" algn="just"/>
            <a:r>
              <a:rPr lang="en-GB" sz="2000" b="1" i="1" u="sng" dirty="0">
                <a:solidFill>
                  <a:schemeClr val="tx1"/>
                </a:solidFill>
              </a:rPr>
              <a:t>Shell-and-tube Heat Exchanger</a:t>
            </a:r>
          </a:p>
          <a:p>
            <a:pPr marL="457200" indent="-457200" algn="just">
              <a:buFont typeface="Wingdings" pitchFamily="2" charset="2"/>
              <a:buChar char="§"/>
            </a:pPr>
            <a:r>
              <a:rPr lang="en-GB" sz="2000" b="1" i="1" dirty="0">
                <a:solidFill>
                  <a:schemeClr val="tx1"/>
                </a:solidFill>
              </a:rPr>
              <a:t> </a:t>
            </a:r>
            <a:r>
              <a:rPr lang="en-GB" sz="2000" dirty="0">
                <a:solidFill>
                  <a:schemeClr val="tx1"/>
                </a:solidFill>
              </a:rPr>
              <a:t>Heat transfer takes place as one fluid flows inside the tubes while the other fluid flows outside the tubes through the shell. </a:t>
            </a:r>
          </a:p>
          <a:p>
            <a:pPr marL="457200" indent="-457200" algn="just">
              <a:buFont typeface="Wingdings" pitchFamily="2" charset="2"/>
              <a:buChar char="§"/>
            </a:pPr>
            <a:r>
              <a:rPr lang="en-GB" sz="2000" b="1" i="1" dirty="0">
                <a:solidFill>
                  <a:srgbClr val="FF0000"/>
                </a:solidFill>
              </a:rPr>
              <a:t>Baffles</a:t>
            </a:r>
            <a:r>
              <a:rPr lang="en-GB" sz="2000" dirty="0">
                <a:solidFill>
                  <a:schemeClr val="tx1"/>
                </a:solidFill>
              </a:rPr>
              <a:t> are commonly placed in the shell to force the shell-side fluid to flow across the shell to enhance heat transfer and to ensure uniform spacing between tubes.</a:t>
            </a:r>
          </a:p>
          <a:p>
            <a:pPr marL="457200" indent="-457200" algn="just">
              <a:buFont typeface="Wingdings" pitchFamily="2" charset="2"/>
              <a:buChar char="§"/>
            </a:pPr>
            <a:r>
              <a:rPr lang="en-GB" sz="2000" dirty="0">
                <a:solidFill>
                  <a:schemeClr val="tx1"/>
                </a:solidFill>
              </a:rPr>
              <a:t>Such heat exchangers have </a:t>
            </a:r>
            <a:r>
              <a:rPr lang="en-GB" sz="2000" b="1" i="1" dirty="0">
                <a:solidFill>
                  <a:srgbClr val="FF0000"/>
                </a:solidFill>
              </a:rPr>
              <a:t>headers</a:t>
            </a:r>
            <a:r>
              <a:rPr lang="en-GB" sz="2000" dirty="0">
                <a:solidFill>
                  <a:schemeClr val="tx1"/>
                </a:solidFill>
              </a:rPr>
              <a:t> (large flow areas at the ends where the tube-side fluid accumulates before entering the tubes and after leaving them) at both ends of the shell.</a:t>
            </a:r>
          </a:p>
          <a:p>
            <a:pPr marL="457200" indent="-457200" algn="just"/>
            <a:endParaRPr lang="en-GB" sz="2000" b="1" dirty="0">
              <a:solidFill>
                <a:schemeClr val="tx1"/>
              </a:solidFill>
            </a:endParaRPr>
          </a:p>
          <a:p>
            <a:pPr marL="457200" indent="-457200" algn="just"/>
            <a:r>
              <a:rPr lang="en-GB" sz="2000" b="1" dirty="0">
                <a:solidFill>
                  <a:schemeClr val="tx1"/>
                </a:solidFill>
              </a:rPr>
              <a:t>Note:</a:t>
            </a:r>
          </a:p>
          <a:p>
            <a:pPr marL="457200" indent="-457200" algn="just">
              <a:buFont typeface="Wingdings" pitchFamily="2" charset="2"/>
              <a:buChar char="§"/>
            </a:pPr>
            <a:r>
              <a:rPr lang="en-GB" sz="2000" b="1" i="1" dirty="0">
                <a:solidFill>
                  <a:schemeClr val="tx2"/>
                </a:solidFill>
              </a:rPr>
              <a:t>Shell-and-tube heat exchangers are not suitable for use in automobile, aircraft, and marine applications because of their relatively large size and weight.</a:t>
            </a:r>
          </a:p>
          <a:p>
            <a:pPr marL="457200" indent="-457200" algn="just">
              <a:buFont typeface="Wingdings" pitchFamily="2" charset="2"/>
              <a:buChar char="§"/>
            </a:pPr>
            <a:r>
              <a:rPr lang="en-GB" sz="2000" b="1" dirty="0">
                <a:solidFill>
                  <a:schemeClr val="tx1"/>
                </a:solidFill>
              </a:rPr>
              <a:t>Shell-and-tube heat exchangers are further classified according to the number of shell and tube passes involved. </a:t>
            </a:r>
          </a:p>
          <a:p>
            <a:pPr marL="457200" indent="-457200" algn="just"/>
            <a:endParaRPr lang="en-GB" sz="2000" b="1" i="1" dirty="0">
              <a:solidFill>
                <a:schemeClr val="tx1"/>
              </a:solidFill>
            </a:endParaRPr>
          </a:p>
          <a:p>
            <a:pPr marL="457200" indent="-457200" algn="just">
              <a:buFont typeface="Wingdings" pitchFamily="2" charset="2"/>
              <a:buChar char="§"/>
            </a:pPr>
            <a:endParaRPr lang="en-GB" sz="2000" b="1" i="1" dirty="0">
              <a:solidFill>
                <a:schemeClr val="tx1"/>
              </a:solidFill>
            </a:endParaRPr>
          </a:p>
          <a:p>
            <a:pPr marL="457200" indent="-457200" algn="just">
              <a:buFont typeface="Wingdings" pitchFamily="2" charset="2"/>
              <a:buChar char="§"/>
            </a:pPr>
            <a:endParaRPr lang="en-GB" sz="2000" b="1" i="1" dirty="0">
              <a:solidFill>
                <a:schemeClr val="tx1"/>
              </a:solidFill>
            </a:endParaRPr>
          </a:p>
          <a:p>
            <a:pPr marL="457200" indent="-457200" algn="just">
              <a:buFont typeface="Wingdings" pitchFamily="2" charset="2"/>
              <a:buChar char="§"/>
            </a:pPr>
            <a:endParaRPr lang="en-GB" sz="2000" b="1" i="1" dirty="0">
              <a:solidFill>
                <a:schemeClr val="tx1"/>
              </a:solidFill>
            </a:endParaRPr>
          </a:p>
          <a:p>
            <a:pPr marL="457200" indent="-457200" algn="just">
              <a:buFont typeface="Wingdings" pitchFamily="2" charset="2"/>
              <a:buChar char="§"/>
            </a:pPr>
            <a:endParaRPr lang="en-GB" sz="2000" b="1" i="1" dirty="0">
              <a:solidFill>
                <a:schemeClr val="tx1"/>
              </a:solidFill>
            </a:endParaRPr>
          </a:p>
          <a:p>
            <a:pPr marL="457200" indent="-457200" algn="just">
              <a:buFont typeface="Wingdings" pitchFamily="2" charset="2"/>
              <a:buChar char="§"/>
            </a:pPr>
            <a:endParaRPr lang="en-GB" sz="2000" b="1" i="1" dirty="0">
              <a:solidFill>
                <a:schemeClr val="tx1"/>
              </a:solidFill>
            </a:endParaRPr>
          </a:p>
          <a:p>
            <a:pPr marL="457200" indent="-457200" algn="just">
              <a:buFont typeface="Wingdings" pitchFamily="2" charset="2"/>
              <a:buChar char="§"/>
            </a:pPr>
            <a:endParaRPr lang="en-GB" sz="2000" b="1" i="1" dirty="0">
              <a:solidFill>
                <a:schemeClr val="tx1"/>
              </a:solidFill>
            </a:endParaRPr>
          </a:p>
          <a:p>
            <a:pPr marL="457200" indent="-457200" algn="just">
              <a:buFont typeface="Wingdings" pitchFamily="2" charset="2"/>
              <a:buChar char="§"/>
            </a:pPr>
            <a:endParaRPr lang="en-GB" sz="2000" b="1" i="1" dirty="0">
              <a:solidFill>
                <a:schemeClr val="tx1"/>
              </a:solidFill>
            </a:endParaRPr>
          </a:p>
          <a:p>
            <a:pPr marL="457200" indent="-457200" algn="just">
              <a:buFont typeface="Wingdings" pitchFamily="2" charset="2"/>
              <a:buChar char="§"/>
            </a:pPr>
            <a:endParaRPr lang="en-GB" sz="2000" dirty="0">
              <a:solidFill>
                <a:schemeClr val="tx1"/>
              </a:solidFill>
            </a:endParaRPr>
          </a:p>
          <a:p>
            <a:pPr marL="457200" indent="-457200" algn="just"/>
            <a:endParaRPr lang="en-GB" sz="2000" dirty="0">
              <a:solidFill>
                <a:schemeClr val="tx1"/>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a:solidFill>
                  <a:srgbClr val="002060"/>
                </a:solidFill>
                <a:latin typeface="Times New Roman" pitchFamily="18" charset="0"/>
                <a:cs typeface="Times New Roman" pitchFamily="18" charset="0"/>
              </a:rPr>
              <a:t>PROF. F.K. FORSON; ME 366 LECTURE 8</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1162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201"/>
            <a:ext cx="7772400" cy="304799"/>
          </a:xfrm>
        </p:spPr>
        <p:txBody>
          <a:bodyPr>
            <a:normAutofit fontScale="90000"/>
          </a:bodyPr>
          <a:lstStyle/>
          <a:p>
            <a:r>
              <a:rPr lang="en-US" sz="1800" b="1" dirty="0">
                <a:solidFill>
                  <a:srgbClr val="FF0000"/>
                </a:solidFill>
                <a:latin typeface="Arial Black" pitchFamily="34" charset="0"/>
              </a:rPr>
              <a:t>SESSION 1-6.1: TYPES OF HEAT EXCHANGER</a:t>
            </a:r>
            <a:endParaRPr lang="en-US" sz="1800" b="1" i="1" dirty="0">
              <a:solidFill>
                <a:srgbClr val="FF0000"/>
              </a:solidFill>
              <a:latin typeface="Arial Black" pitchFamily="34" charset="0"/>
            </a:endParaRPr>
          </a:p>
        </p:txBody>
      </p:sp>
      <p:sp>
        <p:nvSpPr>
          <p:cNvPr id="3" name="Subtitle 2"/>
          <p:cNvSpPr>
            <a:spLocks noGrp="1"/>
          </p:cNvSpPr>
          <p:nvPr>
            <p:ph type="subTitle" idx="1"/>
          </p:nvPr>
        </p:nvSpPr>
        <p:spPr>
          <a:xfrm>
            <a:off x="152400" y="381000"/>
            <a:ext cx="8763000" cy="6096000"/>
          </a:xfrm>
        </p:spPr>
        <p:txBody>
          <a:bodyPr>
            <a:normAutofit/>
          </a:bodyPr>
          <a:lstStyle/>
          <a:p>
            <a:pPr marL="457200" indent="-457200" algn="just"/>
            <a:r>
              <a:rPr lang="en-GB" sz="2000" b="1" i="1" u="sng" dirty="0">
                <a:solidFill>
                  <a:schemeClr val="tx1"/>
                </a:solidFill>
              </a:rPr>
              <a:t>Shell-and-tube Heat Exchanger</a:t>
            </a:r>
          </a:p>
          <a:p>
            <a:pPr marL="457200" indent="-457200" algn="just">
              <a:buFont typeface="Wingdings" pitchFamily="2" charset="2"/>
              <a:buChar char="§"/>
            </a:pPr>
            <a:r>
              <a:rPr lang="en-GB" sz="1800" b="1" i="1" dirty="0">
                <a:solidFill>
                  <a:schemeClr val="tx1"/>
                </a:solidFill>
              </a:rPr>
              <a:t> </a:t>
            </a:r>
            <a:r>
              <a:rPr lang="en-GB" sz="1800" dirty="0">
                <a:solidFill>
                  <a:schemeClr val="tx1"/>
                </a:solidFill>
              </a:rPr>
              <a:t>Heat exchangers in which all the tubes make one U-turn in the shell, for example, are called </a:t>
            </a:r>
            <a:r>
              <a:rPr lang="en-GB" sz="1800" b="1" i="1" u="sng" dirty="0">
                <a:solidFill>
                  <a:schemeClr val="tx1"/>
                </a:solidFill>
              </a:rPr>
              <a:t>one-shell pass and two-tube passes heat exchangers </a:t>
            </a:r>
            <a:r>
              <a:rPr lang="en-GB" sz="1800" dirty="0">
                <a:solidFill>
                  <a:schemeClr val="tx1"/>
                </a:solidFill>
              </a:rPr>
              <a:t>(see Figure 80(a)). Likewise, a heat exchanger that involves two passes in the shell and four passes in the tubes is called a two-shell pass and four-tube pass heat exchanger (see Figure 80(b)).</a:t>
            </a:r>
            <a:endParaRPr lang="en-GB" sz="1800" b="1" i="1" dirty="0">
              <a:solidFill>
                <a:schemeClr val="tx1"/>
              </a:solidFill>
            </a:endParaRPr>
          </a:p>
          <a:p>
            <a:pPr marL="457200" indent="-457200" algn="just"/>
            <a:endParaRPr lang="en-GB" sz="2000" b="1" i="1" dirty="0">
              <a:solidFill>
                <a:schemeClr val="tx1"/>
              </a:solidFill>
            </a:endParaRPr>
          </a:p>
          <a:p>
            <a:pPr marL="457200" indent="-457200" algn="just">
              <a:buFont typeface="Wingdings" pitchFamily="2" charset="2"/>
              <a:buChar char="§"/>
            </a:pPr>
            <a:endParaRPr lang="en-GB" sz="2000" b="1" i="1" dirty="0">
              <a:solidFill>
                <a:schemeClr val="tx1"/>
              </a:solidFill>
            </a:endParaRPr>
          </a:p>
          <a:p>
            <a:pPr marL="457200" indent="-457200" algn="just">
              <a:buFont typeface="Wingdings" pitchFamily="2" charset="2"/>
              <a:buChar char="§"/>
            </a:pPr>
            <a:endParaRPr lang="en-GB" sz="2000" b="1" i="1" dirty="0">
              <a:solidFill>
                <a:schemeClr val="tx1"/>
              </a:solidFill>
            </a:endParaRPr>
          </a:p>
          <a:p>
            <a:pPr marL="457200" indent="-457200" algn="just">
              <a:buFont typeface="Wingdings" pitchFamily="2" charset="2"/>
              <a:buChar char="§"/>
            </a:pPr>
            <a:endParaRPr lang="en-GB" sz="2000" b="1" i="1" dirty="0">
              <a:solidFill>
                <a:schemeClr val="tx1"/>
              </a:solidFill>
            </a:endParaRPr>
          </a:p>
          <a:p>
            <a:pPr marL="457200" indent="-457200" algn="just">
              <a:buFont typeface="Wingdings" pitchFamily="2" charset="2"/>
              <a:buChar char="§"/>
            </a:pPr>
            <a:endParaRPr lang="en-GB" sz="2000" b="1" i="1" dirty="0">
              <a:solidFill>
                <a:schemeClr val="tx1"/>
              </a:solidFill>
            </a:endParaRPr>
          </a:p>
          <a:p>
            <a:pPr marL="457200" indent="-457200" algn="just">
              <a:buFont typeface="Wingdings" pitchFamily="2" charset="2"/>
              <a:buChar char="§"/>
            </a:pPr>
            <a:endParaRPr lang="en-GB" sz="2000" b="1" i="1" dirty="0">
              <a:solidFill>
                <a:schemeClr val="tx1"/>
              </a:solidFill>
            </a:endParaRPr>
          </a:p>
          <a:p>
            <a:pPr marL="457200" indent="-457200" algn="just">
              <a:buFont typeface="Wingdings" pitchFamily="2" charset="2"/>
              <a:buChar char="§"/>
            </a:pPr>
            <a:endParaRPr lang="en-GB" sz="2000" b="1" i="1" dirty="0">
              <a:solidFill>
                <a:schemeClr val="tx1"/>
              </a:solidFill>
            </a:endParaRPr>
          </a:p>
          <a:p>
            <a:pPr marL="457200" indent="-457200" algn="just">
              <a:buFont typeface="Wingdings" pitchFamily="2" charset="2"/>
              <a:buChar char="§"/>
            </a:pPr>
            <a:endParaRPr lang="en-GB" sz="2000" dirty="0">
              <a:solidFill>
                <a:schemeClr val="tx1"/>
              </a:solidFill>
            </a:endParaRPr>
          </a:p>
          <a:p>
            <a:pPr marL="457200" indent="-457200" algn="just"/>
            <a:endParaRPr lang="en-GB" sz="2000" dirty="0">
              <a:solidFill>
                <a:schemeClr val="tx1"/>
              </a:solidFill>
            </a:endParaRPr>
          </a:p>
        </p:txBody>
      </p:sp>
      <p:sp>
        <p:nvSpPr>
          <p:cNvPr id="4" name="Footer Placeholder 3"/>
          <p:cNvSpPr>
            <a:spLocks noGrp="1"/>
          </p:cNvSpPr>
          <p:nvPr>
            <p:ph type="ftr" sz="quarter" idx="11"/>
          </p:nvPr>
        </p:nvSpPr>
        <p:spPr>
          <a:xfrm>
            <a:off x="3124200" y="6356350"/>
            <a:ext cx="3505200" cy="365125"/>
          </a:xfrm>
        </p:spPr>
        <p:txBody>
          <a:bodyPr/>
          <a:lstStyle/>
          <a:p>
            <a:r>
              <a:rPr lang="fr-FR" b="1" i="1">
                <a:solidFill>
                  <a:srgbClr val="002060"/>
                </a:solidFill>
                <a:latin typeface="Times New Roman" pitchFamily="18" charset="0"/>
                <a:cs typeface="Times New Roman" pitchFamily="18" charset="0"/>
              </a:rPr>
              <a:t>PROF. F.K. FORSON; ME 366 LECTURE 8</a:t>
            </a:r>
            <a:endParaRPr lang="en-US" b="1" i="1" dirty="0">
              <a:solidFill>
                <a:srgbClr val="002060"/>
              </a:solidFill>
              <a:latin typeface="Times New Roman" pitchFamily="18" charset="0"/>
              <a:cs typeface="Times New Roman" pitchFamily="18" charset="0"/>
            </a:endParaRPr>
          </a:p>
        </p:txBody>
      </p:sp>
      <p:sp>
        <p:nvSpPr>
          <p:cNvPr id="675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90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1162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15042" name="Picture 2"/>
          <p:cNvPicPr>
            <a:picLocks noChangeAspect="1" noChangeArrowheads="1"/>
          </p:cNvPicPr>
          <p:nvPr/>
        </p:nvPicPr>
        <p:blipFill>
          <a:blip r:embed="rId3"/>
          <a:srcRect/>
          <a:stretch>
            <a:fillRect/>
          </a:stretch>
        </p:blipFill>
        <p:spPr bwMode="auto">
          <a:xfrm>
            <a:off x="304800" y="1981199"/>
            <a:ext cx="8639175" cy="4343401"/>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3002</TotalTime>
  <Words>8424</Words>
  <Application>Microsoft Office PowerPoint</Application>
  <PresentationFormat>On-screen Show (4:3)</PresentationFormat>
  <Paragraphs>1031</Paragraphs>
  <Slides>73</Slides>
  <Notes>72</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73</vt:i4>
      </vt:variant>
    </vt:vector>
  </HeadingPairs>
  <TitlesOfParts>
    <vt:vector size="81" baseType="lpstr">
      <vt:lpstr>Arial</vt:lpstr>
      <vt:lpstr>Arial Black</vt:lpstr>
      <vt:lpstr>Calibri</vt:lpstr>
      <vt:lpstr>Cambria Math</vt:lpstr>
      <vt:lpstr>Times New Roman</vt:lpstr>
      <vt:lpstr>Wingdings</vt:lpstr>
      <vt:lpstr>Office Theme</vt:lpstr>
      <vt:lpstr>Equation</vt:lpstr>
      <vt:lpstr>UNIT 6:  HEAT EXCHANGERS</vt:lpstr>
      <vt:lpstr>SESSION 1-6: INTRODUCTION TO HEAT EXCHANGERS</vt:lpstr>
      <vt:lpstr>SESSION 1-6.1: TYPES OF HEAT EXCHANGERS</vt:lpstr>
      <vt:lpstr>SESSION 1-6.1: TYPES OF HEAT EXCHANGERS</vt:lpstr>
      <vt:lpstr>SESSION 1-6.1: TYPES OF HEAT EXCHANGER</vt:lpstr>
      <vt:lpstr>SESSION 1-6.1: TYPES OF HEAT EXCHANGERS</vt:lpstr>
      <vt:lpstr>SESSION 1-6.1: TYPES OF HEAT EXCHANGER</vt:lpstr>
      <vt:lpstr>SESSION 1-6.1: TYPES OF HEAT EXCHANGER</vt:lpstr>
      <vt:lpstr>SESSION 1-6.1: TYPES OF HEAT EXCHANGER</vt:lpstr>
      <vt:lpstr>SESSION 1-6.1: TYPES OF HEAT EXCHANGER</vt:lpstr>
      <vt:lpstr>SESSION 1-6.2: OVERALL HEAT TRANSFER COEFFICIENT</vt:lpstr>
      <vt:lpstr>SESSION 1-6.2: OVERALL HEAT TRANSFER COEFFICIENT</vt:lpstr>
      <vt:lpstr>SESSION 1-6.2: OVERALL HEAT TRANSFER COEFFICIENT</vt:lpstr>
      <vt:lpstr>SESSION 1-6.2.1: FOULING FACTOR</vt:lpstr>
      <vt:lpstr>SESSION 1-6.2.1: FOULING FACTOR</vt:lpstr>
      <vt:lpstr>SESSION 1-6.3: ANALYSIS OF HEAT EXCHANGERS</vt:lpstr>
      <vt:lpstr>SESSION 1-6.3: ANALYSIS OF HEAT EXCHANGERS</vt:lpstr>
      <vt:lpstr>SESSION 1-6.3: ANALYSIS OF HEAT EXCHANGERS</vt:lpstr>
      <vt:lpstr>SESSION 1-6.3: ANALYSIS OF HEAT EXCHANGERS</vt:lpstr>
      <vt:lpstr>SESSION 2-6.1: LOGARITHMIC MEAN TEMPERATURE DIFFERENCE (LMTD)</vt:lpstr>
      <vt:lpstr>SESSION 2-6.1: LOGARITHMIC MEAN TEMPERATURE DIFFERENCE (LMTD)</vt:lpstr>
      <vt:lpstr>SESSION 2-6.1: LOGARITHMIC MEAN TEMPERATURE DIFFERENCE (LMTD)</vt:lpstr>
      <vt:lpstr>SESSION 2-6.1: LOGARITHMIC MEAN TEMPERATURE DIFFERENCE (LMTD)</vt:lpstr>
      <vt:lpstr>SESSION 2-6.1: LOGARITHMIC MEAN TEMPERATURE DIFFERENCE (LMTD)</vt:lpstr>
      <vt:lpstr>SESSION 2-6.1: LOGARITHMIC MEAN TEMPERATURE DIFFERENCE (LMTD)</vt:lpstr>
      <vt:lpstr>SESSION 2-6.1: LOGARITHMIC MEAN TEMPERATURE DIFFERENCE (LMTD)</vt:lpstr>
      <vt:lpstr>SESSION 2-6.1: LOGARITHMIC MEAN TEMPERATURE DIFFERENCE (LMTD)</vt:lpstr>
      <vt:lpstr>SESSION 2-6.1: LOGARITHMIC MEAN TEMPERATURE DIFFERENCE (LMTD)</vt:lpstr>
      <vt:lpstr>MULTI PASS AND CROSS FLOW HEAT EXCHANGERS (The Use of a Correction Factor, F)</vt:lpstr>
      <vt:lpstr>MULTI PASS AND CROSS FLOW HEAT EXCHANGERS (The Use of a Correction Factor, F)</vt:lpstr>
      <vt:lpstr>Correction Factor, F Charts for common shell-and tube and cross flow heat exchangers</vt:lpstr>
      <vt:lpstr>Correction Factor, F Charts for common shell-and tube and cross flow heat exchangers</vt:lpstr>
      <vt:lpstr>Worked Example 6.1: Heating Water in a Counter-             Flow Heat Exchanger</vt:lpstr>
      <vt:lpstr>Worked Example 6.1: Heating Water in a Counter-             Flow Heat Exchanger</vt:lpstr>
      <vt:lpstr>Worked Example 6.1: Heating Water in a Counter-             Flow Heat Exchanger</vt:lpstr>
      <vt:lpstr>Worked Example 6.2: Heating of Glycerin in a Multi-pass Heat Exchanger</vt:lpstr>
      <vt:lpstr>Worked Example 6.2: Heating of Glycerin in a Multi-pass Heat Exchanger</vt:lpstr>
      <vt:lpstr>Worked Example 6.2: Heating of Glycerin in a Multi-pass Heat Exchanger</vt:lpstr>
      <vt:lpstr>Worked Example 6.2: Heating of Glycerin in a Multi-pass Heat Exchanger</vt:lpstr>
      <vt:lpstr>SESSION 2-6.2: THE EFFECTIVENESS – NTU METHOD</vt:lpstr>
      <vt:lpstr>SESSION 2-6.2: THE EFFECTIVENESS – NTU METHOD</vt:lpstr>
      <vt:lpstr>SESSION 2-6.2: THE EFFECTIVENESS – NTU METHOD</vt:lpstr>
      <vt:lpstr>SESSION 2-6.2: THE EFFECTIVENESS – NTU METHOD</vt:lpstr>
      <vt:lpstr>SESSION 2-6.2: THE EFFECTIVENESS – NTU METHOD</vt:lpstr>
      <vt:lpstr>SESSION 2-6.2: THE EFFECTIVENESS – NTU METHOD</vt:lpstr>
      <vt:lpstr>SESSION 2-6.2: THE EFFECTIVENESS – NTU METHOD</vt:lpstr>
      <vt:lpstr>SESSION 2-6.2: THE EFFECTIVENESS – NTU METHOD</vt:lpstr>
      <vt:lpstr>SESSION 2-6.2: THE EFFECTIVENESS – NTU METHOD</vt:lpstr>
      <vt:lpstr>SESSION 2-6.2: THE EFFECTIVENESS – NTU METHOD</vt:lpstr>
      <vt:lpstr>SESSION 2-6.2: THE EFFECTIVENESS – NTU METHOD</vt:lpstr>
      <vt:lpstr>SESSION 2-6.2: THE EFFECTIVENESS – NTU METHOD</vt:lpstr>
      <vt:lpstr>SESSION 2-6.2: THE EFFECTIVENESS – NTU METHOD</vt:lpstr>
      <vt:lpstr>SESSION 2-6.2: THE EFFECTIVENESS – NTU METHOD</vt:lpstr>
      <vt:lpstr>Worked Example 6.3: Cooling Hot Oil by Water in a Multi-pass Heat Exchanger</vt:lpstr>
      <vt:lpstr>Worked Example 6.3: Cooling Hot Oil by Water in a Multi-pass Heat Exchanger</vt:lpstr>
      <vt:lpstr>Worked Example 6.3: Cooling Hot Oil by Water in a Multi-pass Heat Exchanger</vt:lpstr>
      <vt:lpstr>Worked Example 6.3: Cooling Hot Oil by Water in a Multi-pass Heat Exchanger</vt:lpstr>
      <vt:lpstr>Worked Example 6.3: Cooling Hot Oil by Water in a Multi-pass Heat Exchanger</vt:lpstr>
      <vt:lpstr>Worked Example 6.4: Use of a 2-pass shell-and- tube heat exchanger to condense a chemical</vt:lpstr>
      <vt:lpstr>Worked Example 6.4: Use of a 2-pass shell-and- tube heat exchanger to condense a chemical</vt:lpstr>
      <vt:lpstr>Worked Example 6.4: Use of a 2-pass shell-and- tube heat exchanger to condense a chemical</vt:lpstr>
      <vt:lpstr>Worked Example 6.4: Use of a 2-pass shell-and- tube heat exchanger to condense a chemical</vt:lpstr>
      <vt:lpstr>Worked Example 6.4: Use of a 2-pass shell-and- tube heat exchanger to condense a chemical</vt:lpstr>
      <vt:lpstr>Worked Example 6.4: Use of a 2-pass shell-and- tube heat exchanger to condense a chemical</vt:lpstr>
      <vt:lpstr>Worked Example 6.4: Use of a 2-pass shell-and- tube heat exchanger to condense a chemical</vt:lpstr>
      <vt:lpstr>Worked Example 6.4: Use of a 2-pass shell-and- tube heat exchanger to condense a chemical</vt:lpstr>
      <vt:lpstr>Worked Example 6.5: Single-pass multiple tubes counter-flow shell-and-tube heat exchanger</vt:lpstr>
      <vt:lpstr>Worked Example 6.5: Single-pass multiple tubes counter-flow shell-and-tube heat exchanger</vt:lpstr>
      <vt:lpstr>Worked Example 6.5: Single-pass multiple tubes counter-flow shell-and-tube heat exchanger</vt:lpstr>
      <vt:lpstr>Worked Example 6.5: Single-pass multiple tubes counter-flow shell-and-tube heat exchanger</vt:lpstr>
      <vt:lpstr>Worked Example 6.5: Single-pass multiple tubes counter-flow shell-and-tube heat exchanger</vt:lpstr>
      <vt:lpstr>Worked Example 6.5: Single-pass multiple tubes counter-flow shell-and-tube heat exchanger</vt:lpstr>
      <vt:lpstr>Lecture Ends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2-5: NATURAL CONVECTION</dc:title>
  <dc:creator>AMOABENG</dc:creator>
  <cp:lastModifiedBy>Ebenezer T. Ashimolowo</cp:lastModifiedBy>
  <cp:revision>194</cp:revision>
  <dcterms:created xsi:type="dcterms:W3CDTF">2012-01-07T14:24:34Z</dcterms:created>
  <dcterms:modified xsi:type="dcterms:W3CDTF">2021-05-18T17:05:28Z</dcterms:modified>
</cp:coreProperties>
</file>